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5" r:id="rId13"/>
    <p:sldId id="276" r:id="rId14"/>
    <p:sldId id="277" r:id="rId15"/>
    <p:sldId id="274" r:id="rId16"/>
    <p:sldId id="278" r:id="rId17"/>
    <p:sldId id="279" r:id="rId18"/>
    <p:sldId id="280" r:id="rId19"/>
    <p:sldId id="281" r:id="rId20"/>
    <p:sldId id="266" r:id="rId21"/>
    <p:sldId id="268" r:id="rId22"/>
    <p:sldId id="269" r:id="rId23"/>
    <p:sldId id="282" r:id="rId24"/>
    <p:sldId id="271" r:id="rId25"/>
    <p:sldId id="272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9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835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687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104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213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288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46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064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6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99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a15d9f64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a15d9f64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doc/files/news/899/89974/IMR-2023-2024-Ukr_mova_12_09_2023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vita.ua/doc/files/news/899/89974/IMR-2023-2024-Inozemni_movy_12_09_2023_1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doc/files/news/899/89974/IMR-2023-2024-Ukr_mova_12_09_202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doc/files/news/899/89974/IMR-2023-2024-Inozemni_movy_12_09_2023_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8lesqz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liobooks.com.ua/ua-teachers-room" TargetMode="External"/><Relationship Id="rId4" Type="http://schemas.openxmlformats.org/officeDocument/2006/relationships/hyperlink" Target="https://tinyurl.com/ydgtesy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ybhj8jqs" TargetMode="External"/><Relationship Id="rId3" Type="http://schemas.openxmlformats.org/officeDocument/2006/relationships/hyperlink" Target="https://bit.ly/2Y2gDRv" TargetMode="External"/><Relationship Id="rId7" Type="http://schemas.openxmlformats.org/officeDocument/2006/relationships/hyperlink" Target="https://tinyurl.com/y8gkyof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yd5n42a7" TargetMode="External"/><Relationship Id="rId5" Type="http://schemas.openxmlformats.org/officeDocument/2006/relationships/hyperlink" Target="https://tinyurl.com/y77lj6me" TargetMode="External"/><Relationship Id="rId4" Type="http://schemas.openxmlformats.org/officeDocument/2006/relationships/hyperlink" Target="https://tinyurl.com/y83s43rn" TargetMode="External"/><Relationship Id="rId9" Type="http://schemas.openxmlformats.org/officeDocument/2006/relationships/hyperlink" Target="https://tinyurl.com/ycsvcuu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9lcqxuu" TargetMode="External"/><Relationship Id="rId7" Type="http://schemas.openxmlformats.org/officeDocument/2006/relationships/hyperlink" Target="https://www.youtube.com/channel/UCy6NceQPLfFGjKuq6l8l-3w/playlist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y9u6avf" TargetMode="External"/><Relationship Id="rId5" Type="http://schemas.openxmlformats.org/officeDocument/2006/relationships/hyperlink" Target="https://tinyurl.com/y98koce9" TargetMode="External"/><Relationship Id="rId4" Type="http://schemas.openxmlformats.org/officeDocument/2006/relationships/hyperlink" Target="https://tinyurl.com/y74fcmz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h2tcz7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y7laq7l4" TargetMode="External"/><Relationship Id="rId5" Type="http://schemas.openxmlformats.org/officeDocument/2006/relationships/hyperlink" Target="https://tinyurl.com/yba2l3c5" TargetMode="External"/><Relationship Id="rId4" Type="http://schemas.openxmlformats.org/officeDocument/2006/relationships/hyperlink" Target="https://tinyurl.com/y78hfal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C99CMln4MEbhW_G4v62ptgK8i0MpJAv/edit#gid=148965446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p.com.ua/mediaosv/navchalni-programy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olbox.medialiteracy.org.ua/toolbox/vpravy-na-rozvytok-krytychnogo-myslennya-z-elementamy-mediagramotnosti-na-temu-vijny-na-urokah-v-pochatkovij-shkoli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4lmqF0LvYNEJk3uHhO9f7M8O6k7xH4Rb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" TargetMode="External"/><Relationship Id="rId7" Type="http://schemas.openxmlformats.org/officeDocument/2006/relationships/hyperlink" Target="https://jamboard.google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padlet.com/" TargetMode="External"/><Relationship Id="rId5" Type="http://schemas.openxmlformats.org/officeDocument/2006/relationships/hyperlink" Target="https://classroom.google.com/" TargetMode="External"/><Relationship Id="rId4" Type="http://schemas.openxmlformats.org/officeDocument/2006/relationships/hyperlink" Target="https://meet.google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rometheus.org.ua/" TargetMode="External"/><Relationship Id="rId3" Type="http://schemas.openxmlformats.org/officeDocument/2006/relationships/hyperlink" Target="https://www.youtube.com/c/MONUKRAINE" TargetMode="External"/><Relationship Id="rId7" Type="http://schemas.openxmlformats.org/officeDocument/2006/relationships/hyperlink" Target="https://www.ed-era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index.php?category=9&amp;s=" TargetMode="External"/><Relationship Id="rId5" Type="http://schemas.openxmlformats.org/officeDocument/2006/relationships/hyperlink" Target="https://www.youtube.com/channel/UCqSeppXKUO6x8FSCWiMD1zA/featured" TargetMode="External"/><Relationship Id="rId4" Type="http://schemas.openxmlformats.org/officeDocument/2006/relationships/hyperlink" Target="https://www.youtube.com/channel/UCb99utEiwpGkESp19mxAfdg" TargetMode="External"/><Relationship Id="rId9" Type="http://schemas.openxmlformats.org/officeDocument/2006/relationships/hyperlink" Target="https://osvitoria.medi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61350" y="2865250"/>
            <a:ext cx="8520600" cy="1209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780"/>
              <a:t>Навчально-методичне забезпечення освітнього процесу</a:t>
            </a:r>
            <a:endParaRPr sz="37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61350" y="4350900"/>
            <a:ext cx="8520600" cy="792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uk">
                <a:solidFill>
                  <a:srgbClr val="1155CC"/>
                </a:solidFill>
              </a:rPr>
              <a:t>Методична лабораторія “Орієнтири НУШ: 6 рік впровадження. Евалюація” (5-6 клас)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75500"/>
            <a:ext cx="8520600" cy="1191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>
              <a:lnSpc>
                <a:spcPct val="115000"/>
              </a:lnSpc>
              <a:buSzPct val="108108"/>
            </a:pPr>
            <a:r>
              <a:rPr lang="ru-RU" sz="1800" dirty="0"/>
              <a:t>ІНСТРУКТИВНО-МЕТОДИЧНІ РЕКОМЕНДАЦІЇ </a:t>
            </a:r>
            <a:br>
              <a:rPr lang="ru-RU" sz="1800" dirty="0"/>
            </a:br>
            <a:r>
              <a:rPr lang="uk" sz="2200" dirty="0"/>
              <a:t>щодо викладання навчальних предметів у закладах загальної середньої освіти у 2023/2024 навчальному році </a:t>
            </a:r>
            <a:endParaRPr sz="22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241875" y="1266738"/>
            <a:ext cx="8590500" cy="330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Bef>
                <a:spcPts val="1200"/>
              </a:spcBef>
              <a:buSzPct val="102418"/>
              <a:buNone/>
            </a:pPr>
            <a:r>
              <a:rPr lang="ru-RU" sz="2000" dirty="0" smtClean="0"/>
              <a:t>МОВНО-ЛІТЕРАТУРНА </a:t>
            </a:r>
            <a:r>
              <a:rPr lang="ru-RU" sz="2000" dirty="0"/>
              <a:t>ОСВІТНЯ </a:t>
            </a:r>
            <a:r>
              <a:rPr lang="ru-RU" sz="2000" dirty="0" smtClean="0"/>
              <a:t>ГАЛУЗЬ</a:t>
            </a:r>
          </a:p>
          <a:p>
            <a:pPr marL="342900">
              <a:spcBef>
                <a:spcPts val="1200"/>
              </a:spcBef>
              <a:buSzPct val="102418"/>
            </a:pPr>
            <a:r>
              <a:rPr lang="ru-RU" sz="2000" dirty="0" smtClean="0"/>
              <a:t>УКРАЇНСЬКА МОВА (</a:t>
            </a:r>
            <a:r>
              <a:rPr lang="ru-RU" sz="2000" dirty="0"/>
              <a:t>5 – 6 </a:t>
            </a:r>
            <a:r>
              <a:rPr lang="ru-RU" sz="2000" dirty="0" smtClean="0"/>
              <a:t>КЛАСИ)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osvita.ua/doc/files/news/899/89974/IMR-2023-2024-Ukr_mova_12_09_2023.pdf</a:t>
            </a:r>
            <a:r>
              <a:rPr lang="uk-UA" sz="2000" dirty="0" smtClean="0"/>
              <a:t> </a:t>
            </a:r>
            <a:endParaRPr lang="ru-RU" sz="1400" dirty="0" smtClean="0"/>
          </a:p>
          <a:p>
            <a:pPr marL="342900">
              <a:spcBef>
                <a:spcPts val="1200"/>
              </a:spcBef>
              <a:buSzPct val="102418"/>
            </a:pPr>
            <a:r>
              <a:rPr lang="ru-RU" sz="2000" dirty="0" smtClean="0"/>
              <a:t> ІНОЗЕМНІ МОВИ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osvita.ua/doc/files/news/899/89974/IMR-2023-2024-Inozemni_movy_12_09_2023_1.pdf</a:t>
            </a:r>
            <a:endParaRPr lang="uk-UA" sz="2000" dirty="0" smtClean="0"/>
          </a:p>
          <a:p>
            <a:pPr marL="342900">
              <a:spcBef>
                <a:spcPts val="1200"/>
              </a:spcBef>
              <a:buSzPct val="102418"/>
            </a:pPr>
            <a:endParaRPr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75500"/>
            <a:ext cx="8520600" cy="1191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>
              <a:lnSpc>
                <a:spcPct val="115000"/>
              </a:lnSpc>
              <a:buSzPct val="108108"/>
            </a:pPr>
            <a:r>
              <a:rPr lang="ru-RU" sz="1800" dirty="0"/>
              <a:t>ІНСТРУКТИВНО-МЕТОДИЧНІ РЕКОМЕНДАЦІЇ </a:t>
            </a:r>
            <a:br>
              <a:rPr lang="ru-RU" sz="1800" dirty="0"/>
            </a:br>
            <a:r>
              <a:rPr lang="uk" sz="2200" dirty="0"/>
              <a:t>щодо викладання навчальних предметів у закладах загальної середньої освіти у 2023/2024 навчальному році </a:t>
            </a:r>
            <a:endParaRPr sz="22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241875" y="1266738"/>
            <a:ext cx="8590500" cy="330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>
              <a:spcBef>
                <a:spcPts val="1200"/>
              </a:spcBef>
              <a:buSzPct val="102418"/>
              <a:buNone/>
            </a:pPr>
            <a:r>
              <a:rPr lang="ru-RU" sz="1400" dirty="0" smtClean="0"/>
              <a:t>МОВНО-ЛІТЕРАТУРНА </a:t>
            </a:r>
            <a:r>
              <a:rPr lang="ru-RU" sz="1400" dirty="0"/>
              <a:t>ОСВІТНЯ </a:t>
            </a:r>
            <a:r>
              <a:rPr lang="ru-RU" sz="1400" dirty="0" smtClean="0"/>
              <a:t>ГАЛУЗЬ. УКРАЇНСЬКА МОВА (</a:t>
            </a:r>
            <a:r>
              <a:rPr lang="ru-RU" sz="1400" dirty="0"/>
              <a:t>5 – 6 </a:t>
            </a:r>
            <a:r>
              <a:rPr lang="ru-RU" sz="1400" dirty="0" smtClean="0"/>
              <a:t>КЛАСИ)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osvita.ua/doc/files/news/899/89974/IMR-2023-2024-Ukr_mova_12_09_2023.pdf</a:t>
            </a:r>
            <a:r>
              <a:rPr lang="uk-UA" sz="1400" dirty="0" smtClean="0"/>
              <a:t> </a:t>
            </a:r>
            <a:endParaRPr lang="ru-RU" sz="1400" dirty="0" smtClean="0"/>
          </a:p>
          <a:p>
            <a:pPr marL="0" indent="0">
              <a:spcBef>
                <a:spcPts val="1200"/>
              </a:spcBef>
              <a:buSzPct val="102418"/>
              <a:buNone/>
            </a:pPr>
            <a:r>
              <a:rPr lang="ru-RU" sz="2000" dirty="0"/>
              <a:t>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повномасштабної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, </a:t>
            </a:r>
            <a:r>
              <a:rPr lang="ru-RU" sz="2000" dirty="0" err="1"/>
              <a:t>розв’язаної</a:t>
            </a:r>
            <a:r>
              <a:rPr lang="ru-RU" sz="2000" dirty="0"/>
              <a:t> </a:t>
            </a:r>
            <a:r>
              <a:rPr lang="ru-RU" sz="2000" dirty="0" err="1"/>
              <a:t>росією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здійснеення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важливою</a:t>
            </a:r>
            <a:r>
              <a:rPr lang="ru-RU" sz="2000" dirty="0"/>
              <a:t> є </a:t>
            </a:r>
            <a:r>
              <a:rPr lang="ru-RU" sz="2000" b="1" dirty="0" err="1"/>
              <a:t>психологічна</a:t>
            </a:r>
            <a:r>
              <a:rPr lang="ru-RU" sz="2000" b="1" dirty="0"/>
              <a:t> </a:t>
            </a:r>
            <a:r>
              <a:rPr lang="ru-RU" sz="2000" b="1" dirty="0" err="1"/>
              <a:t>підтримка</a:t>
            </a:r>
            <a:r>
              <a:rPr lang="ru-RU" sz="2000" b="1" dirty="0"/>
              <a:t> </a:t>
            </a:r>
            <a:r>
              <a:rPr lang="ru-RU" sz="2000" b="1" dirty="0" err="1"/>
              <a:t>учнів</a:t>
            </a:r>
            <a:r>
              <a:rPr lang="ru-RU" sz="2000" dirty="0"/>
              <a:t>. Психологи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технікою</a:t>
            </a:r>
            <a:r>
              <a:rPr lang="ru-RU" sz="2000" dirty="0"/>
              <a:t> </a:t>
            </a:r>
            <a:r>
              <a:rPr lang="ru-RU" sz="2000" dirty="0" err="1"/>
              <a:t>стабілізації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стабільно</a:t>
            </a:r>
            <a:r>
              <a:rPr lang="ru-RU" sz="2000" dirty="0"/>
              <a:t> </a:t>
            </a:r>
            <a:r>
              <a:rPr lang="ru-RU" sz="2000" dirty="0" err="1"/>
              <a:t>відбувався</a:t>
            </a:r>
            <a:r>
              <a:rPr lang="ru-RU" sz="2000" dirty="0"/>
              <a:t> до </a:t>
            </a:r>
            <a:r>
              <a:rPr lang="ru-RU" sz="2000" dirty="0" err="1"/>
              <a:t>війни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нагадування</a:t>
            </a:r>
            <a:r>
              <a:rPr lang="ru-RU" sz="2000" dirty="0"/>
              <a:t> </a:t>
            </a:r>
            <a:r>
              <a:rPr lang="ru-RU" sz="2000" dirty="0" err="1"/>
              <a:t>дитині</a:t>
            </a:r>
            <a:r>
              <a:rPr lang="ru-RU" sz="2000" dirty="0"/>
              <a:t> про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часи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1200"/>
              </a:spcBef>
              <a:buSzPct val="102418"/>
              <a:buNone/>
            </a:pPr>
            <a:r>
              <a:rPr lang="ru-RU" sz="2000" dirty="0" smtClean="0"/>
              <a:t> </a:t>
            </a:r>
            <a:r>
              <a:rPr lang="ru-RU" sz="2000" dirty="0" err="1"/>
              <a:t>Важливими</a:t>
            </a:r>
            <a:r>
              <a:rPr lang="ru-RU" sz="2000" dirty="0"/>
              <a:t> є </a:t>
            </a:r>
            <a:r>
              <a:rPr lang="ru-RU" sz="2000" dirty="0" err="1"/>
              <a:t>режимність</a:t>
            </a:r>
            <a:r>
              <a:rPr lang="ru-RU" sz="2000" dirty="0"/>
              <a:t> і </a:t>
            </a:r>
            <a:r>
              <a:rPr lang="ru-RU" sz="2000" dirty="0" err="1"/>
              <a:t>системність</a:t>
            </a:r>
            <a:r>
              <a:rPr lang="ru-RU" sz="2000" dirty="0"/>
              <a:t>: </a:t>
            </a:r>
            <a:r>
              <a:rPr lang="ru-RU" sz="2000" dirty="0" err="1"/>
              <a:t>розклад</a:t>
            </a:r>
            <a:r>
              <a:rPr lang="ru-RU" sz="2000" dirty="0"/>
              <a:t>,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домашнього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, а </a:t>
            </a:r>
            <a:r>
              <a:rPr lang="ru-RU" sz="2000" dirty="0" err="1"/>
              <a:t>ще</a:t>
            </a:r>
            <a:r>
              <a:rPr lang="ru-RU" sz="2000" dirty="0"/>
              <a:t> – </a:t>
            </a:r>
            <a:r>
              <a:rPr lang="ru-RU" sz="2000" dirty="0" err="1"/>
              <a:t>підтримка</a:t>
            </a:r>
            <a:r>
              <a:rPr lang="ru-RU" sz="2000" dirty="0"/>
              <a:t> </a:t>
            </a:r>
            <a:r>
              <a:rPr lang="ru-RU" sz="2000" dirty="0" err="1"/>
              <a:t>вчителя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спокійний</a:t>
            </a:r>
            <a:r>
              <a:rPr lang="ru-RU" sz="2000" dirty="0"/>
              <a:t> і </a:t>
            </a:r>
            <a:r>
              <a:rPr lang="ru-RU" sz="2000" dirty="0" err="1"/>
              <a:t>звичний</a:t>
            </a:r>
            <a:r>
              <a:rPr lang="ru-RU" sz="2000" dirty="0"/>
              <a:t> для </a:t>
            </a:r>
            <a:r>
              <a:rPr lang="ru-RU" sz="2000" dirty="0" err="1"/>
              <a:t>дитини</a:t>
            </a:r>
            <a:r>
              <a:rPr lang="ru-RU" sz="2000" dirty="0"/>
              <a:t> голос. Учитель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 і </a:t>
            </a:r>
            <a:r>
              <a:rPr lang="ru-RU" sz="2000" dirty="0" err="1"/>
              <a:t>літератури</a:t>
            </a:r>
            <a:r>
              <a:rPr lang="ru-RU" sz="2000" dirty="0"/>
              <a:t>, </a:t>
            </a:r>
            <a:r>
              <a:rPr lang="ru-RU" sz="2000" dirty="0" err="1"/>
              <a:t>маючи</a:t>
            </a:r>
            <a:r>
              <a:rPr lang="ru-RU" sz="2000" dirty="0"/>
              <a:t> ресурс,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впливати</a:t>
            </a:r>
            <a:r>
              <a:rPr lang="ru-RU" sz="2000" dirty="0"/>
              <a:t> на </a:t>
            </a:r>
            <a:r>
              <a:rPr lang="ru-RU" sz="2000" dirty="0" err="1"/>
              <a:t>емоційний</a:t>
            </a:r>
            <a:r>
              <a:rPr lang="ru-RU" sz="2000" dirty="0"/>
              <a:t> стан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r>
              <a:rPr lang="ru-RU" sz="2000" dirty="0"/>
              <a:t>, а </a:t>
            </a:r>
            <a:r>
              <a:rPr lang="ru-RU" sz="2000" dirty="0" err="1"/>
              <a:t>іноді</a:t>
            </a:r>
            <a:r>
              <a:rPr lang="ru-RU" sz="2000" dirty="0"/>
              <a:t> й </a:t>
            </a:r>
            <a:r>
              <a:rPr lang="ru-RU" sz="2000" dirty="0" err="1"/>
              <a:t>звертати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, </a:t>
            </a:r>
            <a:r>
              <a:rPr lang="ru-RU" sz="2000" dirty="0" err="1"/>
              <a:t>психологів</a:t>
            </a:r>
            <a:r>
              <a:rPr lang="ru-RU" sz="2000" dirty="0"/>
              <a:t> на </a:t>
            </a:r>
            <a:r>
              <a:rPr lang="ru-RU" sz="2000" dirty="0" err="1"/>
              <a:t>важкий</a:t>
            </a:r>
            <a:r>
              <a:rPr lang="ru-RU" sz="2000" dirty="0"/>
              <a:t> стан, у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перебувають</a:t>
            </a:r>
            <a:r>
              <a:rPr lang="ru-RU" sz="2000" dirty="0"/>
              <a:t> </a:t>
            </a:r>
            <a:r>
              <a:rPr lang="ru-RU" sz="2000" dirty="0" err="1"/>
              <a:t>окремі</a:t>
            </a:r>
            <a:r>
              <a:rPr lang="ru-RU" sz="2000" dirty="0"/>
              <a:t> </a:t>
            </a:r>
            <a:r>
              <a:rPr lang="ru-RU" sz="2000" dirty="0" err="1"/>
              <a:t>учні</a:t>
            </a:r>
            <a:r>
              <a:rPr lang="ru-RU" sz="2000" dirty="0"/>
              <a:t>. 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11520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75500"/>
            <a:ext cx="8520600" cy="763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>
              <a:lnSpc>
                <a:spcPct val="115000"/>
              </a:lnSpc>
              <a:buSzPct val="108108"/>
            </a:pPr>
            <a:r>
              <a:rPr lang="ru-RU" sz="1800" dirty="0"/>
              <a:t>МОВНО-ЛІТЕРАТУРНА ОСВІТНЯ ГАЛУЗЬ. УКРАЇНСЬКА МОВА (5 – 6 КЛАСИ)</a:t>
            </a:r>
            <a:r>
              <a:rPr lang="en-US" sz="18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sz="22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241875" y="671119"/>
            <a:ext cx="8590500" cy="38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200"/>
              </a:spcBef>
              <a:buSzPct val="102418"/>
            </a:pPr>
            <a:r>
              <a:rPr lang="ru-RU" sz="1600" dirty="0" err="1" smtClean="0"/>
              <a:t>Доцільно</a:t>
            </a:r>
            <a:r>
              <a:rPr lang="ru-RU" sz="1600" dirty="0" smtClean="0"/>
              <a:t> </a:t>
            </a:r>
            <a:r>
              <a:rPr lang="ru-RU" sz="1600" dirty="0" err="1"/>
              <a:t>звернути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 на </a:t>
            </a:r>
            <a:r>
              <a:rPr lang="ru-RU" sz="1600" dirty="0" err="1"/>
              <a:t>повторення</a:t>
            </a:r>
            <a:r>
              <a:rPr lang="ru-RU" sz="1600" dirty="0"/>
              <a:t> тих тем, </a:t>
            </a:r>
            <a:r>
              <a:rPr lang="ru-RU" sz="1600" dirty="0" err="1"/>
              <a:t>що</a:t>
            </a:r>
            <a:r>
              <a:rPr lang="ru-RU" sz="1600" dirty="0"/>
              <a:t> є </a:t>
            </a:r>
            <a:r>
              <a:rPr lang="ru-RU" sz="1600" dirty="0" err="1"/>
              <a:t>базовими</a:t>
            </a:r>
            <a:r>
              <a:rPr lang="ru-RU" sz="1600" dirty="0"/>
              <a:t> для </a:t>
            </a:r>
            <a:r>
              <a:rPr lang="ru-RU" sz="1600" dirty="0" err="1"/>
              <a:t>опанування</a:t>
            </a:r>
            <a:r>
              <a:rPr lang="ru-RU" sz="1600" dirty="0"/>
              <a:t> </a:t>
            </a:r>
            <a:r>
              <a:rPr lang="ru-RU" sz="1600" dirty="0" err="1"/>
              <a:t>навчального</a:t>
            </a:r>
            <a:r>
              <a:rPr lang="ru-RU" sz="1600" dirty="0"/>
              <a:t> </a:t>
            </a:r>
            <a:r>
              <a:rPr lang="ru-RU" sz="1600" dirty="0" err="1"/>
              <a:t>матеріалу</a:t>
            </a:r>
            <a:r>
              <a:rPr lang="ru-RU" sz="1600" dirty="0"/>
              <a:t> в 6 </a:t>
            </a:r>
            <a:r>
              <a:rPr lang="ru-RU" sz="1600" dirty="0" err="1"/>
              <a:t>класі</a:t>
            </a:r>
            <a:r>
              <a:rPr lang="ru-RU" sz="1600" dirty="0"/>
              <a:t>. </a:t>
            </a:r>
            <a:r>
              <a:rPr lang="ru-RU" sz="1600" dirty="0" err="1"/>
              <a:t>Наприклад</a:t>
            </a:r>
            <a:r>
              <a:rPr lang="ru-RU" sz="1600" dirty="0"/>
              <a:t>, у 5 </a:t>
            </a:r>
            <a:r>
              <a:rPr lang="ru-RU" sz="1600" dirty="0" err="1"/>
              <a:t>класі</a:t>
            </a:r>
            <a:r>
              <a:rPr lang="ru-RU" sz="1600" dirty="0"/>
              <a:t> </a:t>
            </a:r>
            <a:r>
              <a:rPr lang="ru-RU" sz="1600" dirty="0" err="1"/>
              <a:t>ознайомлювали</a:t>
            </a:r>
            <a:r>
              <a:rPr lang="ru-RU" sz="1600" dirty="0"/>
              <a:t> </a:t>
            </a:r>
            <a:r>
              <a:rPr lang="ru-RU" sz="1600" dirty="0" err="1"/>
              <a:t>учнів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характеристикою </a:t>
            </a:r>
            <a:r>
              <a:rPr lang="ru-RU" sz="1600" dirty="0" err="1"/>
              <a:t>звуків</a:t>
            </a:r>
            <a:r>
              <a:rPr lang="ru-RU" sz="1600" dirty="0"/>
              <a:t> </a:t>
            </a:r>
            <a:r>
              <a:rPr lang="ru-RU" sz="1600" dirty="0" err="1"/>
              <a:t>мови</a:t>
            </a:r>
            <a:r>
              <a:rPr lang="ru-RU" sz="1600" dirty="0"/>
              <a:t>, </a:t>
            </a:r>
            <a:r>
              <a:rPr lang="ru-RU" sz="1600" dirty="0" err="1"/>
              <a:t>акцентувавши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 на </a:t>
            </a:r>
            <a:r>
              <a:rPr lang="ru-RU" sz="1600" dirty="0" err="1"/>
              <a:t>твердих</a:t>
            </a:r>
            <a:r>
              <a:rPr lang="ru-RU" sz="1600" dirty="0"/>
              <a:t>, </a:t>
            </a:r>
            <a:r>
              <a:rPr lang="ru-RU" sz="1600" dirty="0" err="1"/>
              <a:t>м’яких</a:t>
            </a:r>
            <a:r>
              <a:rPr lang="ru-RU" sz="1600" dirty="0"/>
              <a:t>, </a:t>
            </a:r>
            <a:r>
              <a:rPr lang="ru-RU" sz="1600" dirty="0" err="1"/>
              <a:t>напівпом’якшених</a:t>
            </a:r>
            <a:r>
              <a:rPr lang="ru-RU" sz="1600" dirty="0"/>
              <a:t> </a:t>
            </a:r>
            <a:r>
              <a:rPr lang="ru-RU" sz="1600" dirty="0" err="1"/>
              <a:t>приголосних</a:t>
            </a:r>
            <a:r>
              <a:rPr lang="ru-RU" sz="1600" dirty="0"/>
              <a:t>, </a:t>
            </a:r>
            <a:r>
              <a:rPr lang="ru-RU" sz="1600" dirty="0" err="1"/>
              <a:t>оскільки</a:t>
            </a:r>
            <a:r>
              <a:rPr lang="ru-RU" sz="1600" dirty="0"/>
              <a:t> без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відомостей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буде </a:t>
            </a:r>
            <a:r>
              <a:rPr lang="ru-RU" sz="1600" dirty="0" err="1"/>
              <a:t>важко</a:t>
            </a:r>
            <a:r>
              <a:rPr lang="ru-RU" sz="1600" dirty="0"/>
              <a:t> </a:t>
            </a:r>
            <a:r>
              <a:rPr lang="ru-RU" sz="1600" dirty="0" err="1"/>
              <a:t>опанувати</a:t>
            </a:r>
            <a:r>
              <a:rPr lang="ru-RU" sz="1600" dirty="0"/>
              <a:t> </a:t>
            </a:r>
            <a:r>
              <a:rPr lang="ru-RU" sz="1600" dirty="0" err="1"/>
              <a:t>окремі</a:t>
            </a:r>
            <a:r>
              <a:rPr lang="ru-RU" sz="1600" dirty="0"/>
              <a:t> </a:t>
            </a:r>
            <a:r>
              <a:rPr lang="ru-RU" sz="1600" dirty="0" err="1"/>
              <a:t>орфографічні</a:t>
            </a:r>
            <a:r>
              <a:rPr lang="ru-RU" sz="1600" dirty="0"/>
              <a:t> правила, а </a:t>
            </a:r>
            <a:r>
              <a:rPr lang="ru-RU" sz="1600" dirty="0" err="1"/>
              <a:t>також</a:t>
            </a:r>
            <a:r>
              <a:rPr lang="ru-RU" sz="1600" dirty="0"/>
              <a:t> у 6 </a:t>
            </a:r>
            <a:r>
              <a:rPr lang="ru-RU" sz="1600" dirty="0" err="1"/>
              <a:t>класі</a:t>
            </a:r>
            <a:r>
              <a:rPr lang="ru-RU" sz="1600" dirty="0"/>
              <a:t> </a:t>
            </a:r>
            <a:r>
              <a:rPr lang="ru-RU" sz="1600" dirty="0" err="1"/>
              <a:t>відомості</a:t>
            </a:r>
            <a:r>
              <a:rPr lang="ru-RU" sz="1600" dirty="0"/>
              <a:t> про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іменників</a:t>
            </a:r>
            <a:r>
              <a:rPr lang="ru-RU" sz="1600" dirty="0"/>
              <a:t> І </a:t>
            </a:r>
            <a:r>
              <a:rPr lang="ru-RU" sz="1600" dirty="0" err="1"/>
              <a:t>і</a:t>
            </a:r>
            <a:r>
              <a:rPr lang="ru-RU" sz="1600" dirty="0"/>
              <a:t> ІІ </a:t>
            </a:r>
            <a:r>
              <a:rPr lang="ru-RU" sz="1600" dirty="0" err="1"/>
              <a:t>відмін</a:t>
            </a:r>
            <a:r>
              <a:rPr lang="ru-RU" sz="1600" dirty="0" smtClean="0"/>
              <a:t>.</a:t>
            </a:r>
          </a:p>
          <a:p>
            <a:pPr marL="285750" indent="-285750">
              <a:spcBef>
                <a:spcPts val="1200"/>
              </a:spcBef>
              <a:buSzPct val="102418"/>
            </a:pPr>
            <a:r>
              <a:rPr lang="ru-RU" sz="1600" dirty="0" smtClean="0"/>
              <a:t>Особливого </a:t>
            </a:r>
            <a:r>
              <a:rPr lang="ru-RU" sz="1600" dirty="0" err="1"/>
              <a:t>загострення</a:t>
            </a:r>
            <a:r>
              <a:rPr lang="ru-RU" sz="1600" dirty="0"/>
              <a:t> </a:t>
            </a:r>
            <a:r>
              <a:rPr lang="ru-RU" sz="1600" dirty="0" err="1"/>
              <a:t>набула</a:t>
            </a:r>
            <a:r>
              <a:rPr lang="ru-RU" sz="1600" dirty="0"/>
              <a:t> проблема </a:t>
            </a:r>
            <a:r>
              <a:rPr lang="ru-RU" sz="1600" dirty="0" err="1"/>
              <a:t>ефективної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освітнього</a:t>
            </a:r>
            <a:r>
              <a:rPr lang="ru-RU" sz="1600" dirty="0"/>
              <a:t> </a:t>
            </a:r>
            <a:r>
              <a:rPr lang="ru-RU" sz="1600" dirty="0" err="1"/>
              <a:t>процесу</a:t>
            </a:r>
            <a:r>
              <a:rPr lang="ru-RU" sz="1600" dirty="0"/>
              <a:t>, </a:t>
            </a:r>
            <a:r>
              <a:rPr lang="ru-RU" sz="1600" dirty="0" err="1"/>
              <a:t>спрямованого</a:t>
            </a:r>
            <a:r>
              <a:rPr lang="ru-RU" sz="1600" dirty="0"/>
              <a:t> на </a:t>
            </a:r>
            <a:r>
              <a:rPr lang="ru-RU" sz="1600" dirty="0" err="1"/>
              <a:t>формування</a:t>
            </a:r>
            <a:r>
              <a:rPr lang="ru-RU" sz="1600" dirty="0"/>
              <a:t> компетентного </a:t>
            </a:r>
            <a:r>
              <a:rPr lang="ru-RU" sz="1600" dirty="0" err="1"/>
              <a:t>мовця</a:t>
            </a:r>
            <a:r>
              <a:rPr lang="ru-RU" sz="1600" dirty="0"/>
              <a:t> – </a:t>
            </a:r>
            <a:r>
              <a:rPr lang="ru-RU" sz="1600" dirty="0" err="1"/>
              <a:t>патріота</a:t>
            </a:r>
            <a:r>
              <a:rPr lang="ru-RU" sz="1600" dirty="0"/>
              <a:t>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держави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не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послуговується</a:t>
            </a:r>
            <a:r>
              <a:rPr lang="ru-RU" sz="1600" dirty="0"/>
              <a:t> нею, а й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мовну</a:t>
            </a:r>
            <a:r>
              <a:rPr lang="ru-RU" sz="1600" dirty="0"/>
              <a:t> </a:t>
            </a:r>
            <a:r>
              <a:rPr lang="ru-RU" sz="1600" dirty="0" err="1"/>
              <a:t>стійкість</a:t>
            </a:r>
            <a:r>
              <a:rPr lang="ru-RU" sz="1600" dirty="0"/>
              <a:t>, </a:t>
            </a:r>
            <a:r>
              <a:rPr lang="ru-RU" sz="1600" dirty="0" err="1"/>
              <a:t>поважає</a:t>
            </a:r>
            <a:r>
              <a:rPr lang="ru-RU" sz="1600" dirty="0"/>
              <a:t>, </a:t>
            </a:r>
            <a:r>
              <a:rPr lang="ru-RU" sz="1600" dirty="0" err="1"/>
              <a:t>шанує</a:t>
            </a:r>
            <a:r>
              <a:rPr lang="ru-RU" sz="1600" dirty="0"/>
              <a:t> </a:t>
            </a:r>
            <a:r>
              <a:rPr lang="ru-RU" sz="1600" dirty="0" err="1"/>
              <a:t>державну</a:t>
            </a:r>
            <a:r>
              <a:rPr lang="ru-RU" sz="1600" dirty="0"/>
              <a:t> </a:t>
            </a:r>
            <a:r>
              <a:rPr lang="ru-RU" sz="1600" dirty="0" err="1"/>
              <a:t>мову</a:t>
            </a:r>
            <a:r>
              <a:rPr lang="ru-RU" sz="1600" dirty="0"/>
              <a:t>, </a:t>
            </a:r>
            <a:r>
              <a:rPr lang="ru-RU" sz="1600" dirty="0" err="1"/>
              <a:t>дбає</a:t>
            </a:r>
            <a:r>
              <a:rPr lang="ru-RU" sz="1600" dirty="0"/>
              <a:t> про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. </a:t>
            </a:r>
            <a:r>
              <a:rPr lang="ru-RU" sz="1600" dirty="0" err="1"/>
              <a:t>Нагальною</a:t>
            </a:r>
            <a:r>
              <a:rPr lang="ru-RU" sz="1600" dirty="0"/>
              <a:t> </a:t>
            </a:r>
            <a:r>
              <a:rPr lang="ru-RU" sz="1600" dirty="0" err="1"/>
              <a:t>вимогою</a:t>
            </a:r>
            <a:r>
              <a:rPr lang="ru-RU" sz="1600" dirty="0"/>
              <a:t> часу є </a:t>
            </a:r>
            <a:r>
              <a:rPr lang="ru-RU" sz="1600" dirty="0" err="1"/>
              <a:t>формування</a:t>
            </a:r>
            <a:r>
              <a:rPr lang="ru-RU" sz="1600" dirty="0"/>
              <a:t> у </a:t>
            </a:r>
            <a:r>
              <a:rPr lang="ru-RU" sz="1600" dirty="0" err="1"/>
              <a:t>здобувачів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внутрішньої</a:t>
            </a:r>
            <a:r>
              <a:rPr lang="ru-RU" sz="1600" dirty="0"/>
              <a:t> </a:t>
            </a:r>
            <a:r>
              <a:rPr lang="ru-RU" sz="1600" dirty="0" err="1"/>
              <a:t>мотивації</a:t>
            </a:r>
            <a:r>
              <a:rPr lang="ru-RU" sz="1600" dirty="0"/>
              <a:t> до </a:t>
            </a:r>
            <a:r>
              <a:rPr lang="ru-RU" sz="1600" dirty="0" err="1"/>
              <a:t>вивчення</a:t>
            </a:r>
            <a:r>
              <a:rPr lang="ru-RU" sz="1600" dirty="0"/>
              <a:t>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мови</a:t>
            </a:r>
            <a:r>
              <a:rPr lang="ru-RU" sz="1600" dirty="0"/>
              <a:t>; </a:t>
            </a:r>
            <a:r>
              <a:rPr lang="ru-RU" sz="1600" dirty="0" err="1"/>
              <a:t>ціннісного</a:t>
            </a:r>
            <a:r>
              <a:rPr lang="ru-RU" sz="1600" dirty="0"/>
              <a:t> </a:t>
            </a:r>
            <a:r>
              <a:rPr lang="ru-RU" sz="1600" dirty="0" err="1"/>
              <a:t>ставлення</a:t>
            </a:r>
            <a:r>
              <a:rPr lang="ru-RU" sz="1600" dirty="0"/>
              <a:t> до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мови</a:t>
            </a:r>
            <a:r>
              <a:rPr lang="ru-RU" sz="1600" dirty="0"/>
              <a:t>, </a:t>
            </a:r>
            <a:r>
              <a:rPr lang="ru-RU" sz="1600" dirty="0" err="1"/>
              <a:t>набуття</a:t>
            </a:r>
            <a:r>
              <a:rPr lang="ru-RU" sz="1600" dirty="0"/>
              <a:t> </a:t>
            </a:r>
            <a:r>
              <a:rPr lang="ru-RU" sz="1600" dirty="0" err="1"/>
              <a:t>субʼєктного</a:t>
            </a:r>
            <a:r>
              <a:rPr lang="ru-RU" sz="1600" dirty="0"/>
              <a:t> </a:t>
            </a:r>
            <a:r>
              <a:rPr lang="ru-RU" sz="1600" dirty="0" err="1"/>
              <a:t>досвіду</a:t>
            </a:r>
            <a:r>
              <a:rPr lang="ru-RU" sz="1600" dirty="0"/>
              <a:t> </a:t>
            </a:r>
            <a:r>
              <a:rPr lang="ru-RU" sz="1600" dirty="0" err="1"/>
              <a:t>послуговування</a:t>
            </a:r>
            <a:r>
              <a:rPr lang="ru-RU" sz="1600" dirty="0"/>
              <a:t> нею в </a:t>
            </a:r>
            <a:r>
              <a:rPr lang="ru-RU" sz="1600" dirty="0" err="1"/>
              <a:t>різних</a:t>
            </a:r>
            <a:r>
              <a:rPr lang="ru-RU" sz="1600" dirty="0"/>
              <a:t> сферах </a:t>
            </a:r>
            <a:r>
              <a:rPr lang="ru-RU" sz="1600" dirty="0" err="1"/>
              <a:t>суспільного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; </a:t>
            </a:r>
            <a:r>
              <a:rPr lang="ru-RU" sz="1600" dirty="0" err="1"/>
              <a:t>надання</a:t>
            </a:r>
            <a:r>
              <a:rPr lang="ru-RU" sz="1600" dirty="0"/>
              <a:t> </a:t>
            </a:r>
            <a:r>
              <a:rPr lang="ru-RU" sz="1600" dirty="0" err="1"/>
              <a:t>знанням</a:t>
            </a:r>
            <a:r>
              <a:rPr lang="ru-RU" sz="1600" dirty="0"/>
              <a:t> і </a:t>
            </a:r>
            <a:r>
              <a:rPr lang="ru-RU" sz="1600" dirty="0" err="1"/>
              <a:t>вмінням</a:t>
            </a:r>
            <a:r>
              <a:rPr lang="ru-RU" sz="1600" dirty="0"/>
              <a:t> з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мови</a:t>
            </a:r>
            <a:r>
              <a:rPr lang="ru-RU" sz="1600" dirty="0"/>
              <a:t> </a:t>
            </a:r>
            <a:r>
              <a:rPr lang="ru-RU" sz="1600" dirty="0" err="1"/>
              <a:t>функційності</a:t>
            </a:r>
            <a:r>
              <a:rPr lang="ru-RU" sz="1600" dirty="0"/>
              <a:t>, </a:t>
            </a:r>
            <a:r>
              <a:rPr lang="ru-RU" sz="1600" dirty="0" err="1"/>
              <a:t>дієвості</a:t>
            </a:r>
            <a:r>
              <a:rPr lang="ru-RU" sz="1600" dirty="0"/>
              <a:t>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7568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75500"/>
            <a:ext cx="8520600" cy="763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>
              <a:lnSpc>
                <a:spcPct val="115000"/>
              </a:lnSpc>
              <a:buSzPct val="108108"/>
            </a:pPr>
            <a:r>
              <a:rPr lang="ru-RU" sz="1800" dirty="0"/>
              <a:t>МОВНО-ЛІТЕРАТУРНА ОСВІТНЯ ГАЛУЗЬ. УКРАЇНСЬКА МОВА (5 – 6 КЛАСИ)</a:t>
            </a:r>
            <a:r>
              <a:rPr lang="en-US" sz="18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sz="22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241875" y="947956"/>
            <a:ext cx="8590500" cy="362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200"/>
              </a:spcBef>
              <a:buSzPct val="102418"/>
            </a:pP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/>
              <a:t>мова</a:t>
            </a:r>
            <a:r>
              <a:rPr lang="ru-RU" dirty="0"/>
              <a:t> як </a:t>
            </a:r>
            <a:r>
              <a:rPr lang="ru-RU" dirty="0" err="1"/>
              <a:t>шкільний</a:t>
            </a:r>
            <a:r>
              <a:rPr lang="ru-RU" dirty="0"/>
              <a:t> предмет покликана бути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й </a:t>
            </a:r>
            <a:r>
              <a:rPr lang="ru-RU" dirty="0" err="1"/>
              <a:t>соціалізації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 smtClean="0"/>
              <a:t>.</a:t>
            </a:r>
          </a:p>
          <a:p>
            <a:pPr marL="285750" indent="-285750">
              <a:spcBef>
                <a:spcPts val="1200"/>
              </a:spcBef>
              <a:buSzPct val="102418"/>
            </a:pP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компетентностей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зосередити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на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загальнопредметних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(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інформацією</a:t>
            </a:r>
            <a:r>
              <a:rPr lang="ru-RU" dirty="0"/>
              <a:t>, </a:t>
            </a:r>
            <a:r>
              <a:rPr lang="ru-RU" dirty="0" err="1"/>
              <a:t>аналізувати</a:t>
            </a:r>
            <a:r>
              <a:rPr lang="ru-RU" dirty="0"/>
              <a:t>, </a:t>
            </a:r>
            <a:r>
              <a:rPr lang="ru-RU" dirty="0" err="1"/>
              <a:t>синтезувати</a:t>
            </a:r>
            <a:r>
              <a:rPr lang="ru-RU" dirty="0"/>
              <a:t>, 3 </a:t>
            </a:r>
            <a:r>
              <a:rPr lang="ru-RU" dirty="0" err="1"/>
              <a:t>порівнювати</a:t>
            </a:r>
            <a:r>
              <a:rPr lang="ru-RU" dirty="0"/>
              <a:t>, </a:t>
            </a:r>
            <a:r>
              <a:rPr lang="ru-RU" dirty="0" err="1"/>
              <a:t>узагальнювати</a:t>
            </a:r>
            <a:r>
              <a:rPr lang="ru-RU" dirty="0"/>
              <a:t>,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 і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,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команді</a:t>
            </a:r>
            <a:r>
              <a:rPr lang="ru-RU" dirty="0"/>
              <a:t>,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, </a:t>
            </a:r>
            <a:r>
              <a:rPr lang="ru-RU" dirty="0" err="1"/>
              <a:t>генерувати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 smtClean="0"/>
              <a:t>розвиткові</a:t>
            </a:r>
            <a:r>
              <a:rPr lang="ru-RU" dirty="0" smtClean="0"/>
              <a:t> </a:t>
            </a:r>
            <a:r>
              <a:rPr lang="ru-RU" dirty="0"/>
              <a:t>критичного </a:t>
            </a:r>
            <a:r>
              <a:rPr lang="ru-RU" dirty="0" err="1"/>
              <a:t>мислення</a:t>
            </a:r>
            <a:r>
              <a:rPr lang="ru-RU" dirty="0"/>
              <a:t> й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 smtClean="0"/>
              <a:t>інтелекту</a:t>
            </a:r>
            <a:r>
              <a:rPr lang="ru-RU" dirty="0" smtClean="0"/>
              <a:t>.</a:t>
            </a:r>
          </a:p>
          <a:p>
            <a:pPr marL="285750" indent="-285750">
              <a:spcBef>
                <a:spcPts val="1200"/>
              </a:spcBef>
              <a:buSzPct val="102418"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компетентної</a:t>
            </a:r>
            <a:r>
              <a:rPr lang="ru-RU" dirty="0"/>
              <a:t>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супутній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стихійний</a:t>
            </a:r>
            <a:r>
              <a:rPr lang="ru-RU" dirty="0"/>
              <a:t> продукт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мета й результат.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380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75501"/>
            <a:ext cx="8520600" cy="503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ctr">
              <a:lnSpc>
                <a:spcPct val="115000"/>
              </a:lnSpc>
              <a:buSzPct val="108108"/>
            </a:pPr>
            <a:r>
              <a:rPr lang="ru-RU" sz="1800" dirty="0"/>
              <a:t>МОВНО-ЛІТЕРАТУРНА ОСВІТНЯ </a:t>
            </a:r>
            <a:r>
              <a:rPr lang="ru-RU" sz="1800" dirty="0" smtClean="0"/>
              <a:t>ГАЛУЗЬ </a:t>
            </a:r>
            <a:endParaRPr sz="22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241875" y="444617"/>
            <a:ext cx="8590500" cy="458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200"/>
              </a:spcBef>
              <a:buSzPct val="102418"/>
            </a:pPr>
            <a:r>
              <a:rPr lang="ru-RU" sz="1400" dirty="0"/>
              <a:t>УКРАЇНСЬКА ЛІТЕРАТУРА (5 – 6 КЛАСИ)</a:t>
            </a:r>
            <a:r>
              <a:rPr lang="en-US" sz="1400" dirty="0"/>
              <a:t> </a:t>
            </a:r>
            <a:endParaRPr lang="uk-UA" sz="1400" dirty="0" smtClean="0"/>
          </a:p>
          <a:p>
            <a:pPr marL="0" indent="0">
              <a:spcBef>
                <a:spcPts val="1200"/>
              </a:spcBef>
              <a:buSzPct val="102418"/>
              <a:buNone/>
            </a:pPr>
            <a:r>
              <a:rPr lang="ru-RU" sz="1400" dirty="0" smtClean="0"/>
              <a:t>У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над текстами </a:t>
            </a:r>
            <a:r>
              <a:rPr lang="ru-RU" sz="1400" dirty="0" err="1"/>
              <a:t>художніх</a:t>
            </a:r>
            <a:r>
              <a:rPr lang="ru-RU" sz="1400" dirty="0"/>
              <a:t> </a:t>
            </a:r>
            <a:r>
              <a:rPr lang="ru-RU" sz="1400" dirty="0" err="1"/>
              <a:t>творів</a:t>
            </a:r>
            <a:r>
              <a:rPr lang="ru-RU" sz="1400" dirty="0"/>
              <a:t> рекомендовано </a:t>
            </a:r>
            <a:r>
              <a:rPr lang="ru-RU" sz="1400" dirty="0" err="1"/>
              <a:t>залучати</a:t>
            </a:r>
            <a:r>
              <a:rPr lang="ru-RU" sz="1400" dirty="0"/>
              <a:t> твори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мистецтва</a:t>
            </a:r>
            <a:r>
              <a:rPr lang="ru-RU" sz="1400" dirty="0"/>
              <a:t> – </a:t>
            </a:r>
            <a:r>
              <a:rPr lang="ru-RU" sz="1400" dirty="0" err="1"/>
              <a:t>живопису</a:t>
            </a:r>
            <a:r>
              <a:rPr lang="ru-RU" sz="1400" dirty="0"/>
              <a:t>, </a:t>
            </a:r>
            <a:r>
              <a:rPr lang="ru-RU" sz="1400" dirty="0" err="1"/>
              <a:t>музики</a:t>
            </a:r>
            <a:r>
              <a:rPr lang="ru-RU" sz="1400" dirty="0"/>
              <a:t>, </a:t>
            </a:r>
            <a:r>
              <a:rPr lang="ru-RU" sz="1400" dirty="0" err="1"/>
              <a:t>скульптури</a:t>
            </a:r>
            <a:r>
              <a:rPr lang="ru-RU" sz="1400" dirty="0"/>
              <a:t>, </a:t>
            </a:r>
            <a:r>
              <a:rPr lang="ru-RU" sz="1400" dirty="0" err="1"/>
              <a:t>кіно</a:t>
            </a:r>
            <a:r>
              <a:rPr lang="ru-RU" sz="1400" dirty="0"/>
              <a:t> </a:t>
            </a:r>
            <a:r>
              <a:rPr lang="ru-RU" sz="1400" dirty="0" err="1"/>
              <a:t>тощо</a:t>
            </a:r>
            <a:r>
              <a:rPr lang="ru-RU" sz="1400" dirty="0"/>
              <a:t>, </a:t>
            </a:r>
            <a:r>
              <a:rPr lang="ru-RU" sz="1400" dirty="0" err="1"/>
              <a:t>якщо</a:t>
            </a:r>
            <a:r>
              <a:rPr lang="ru-RU" sz="1400" dirty="0"/>
              <a:t> вони </a:t>
            </a:r>
            <a:r>
              <a:rPr lang="ru-RU" sz="1400" dirty="0" err="1"/>
              <a:t>мають</a:t>
            </a:r>
            <a:r>
              <a:rPr lang="ru-RU" sz="1400" dirty="0"/>
              <a:t> </a:t>
            </a:r>
            <a:r>
              <a:rPr lang="ru-RU" sz="1400" dirty="0" err="1"/>
              <a:t>ідейно-тематичну</a:t>
            </a:r>
            <a:r>
              <a:rPr lang="ru-RU" sz="1400" dirty="0"/>
              <a:t> </a:t>
            </a:r>
            <a:r>
              <a:rPr lang="ru-RU" sz="1400" dirty="0" err="1"/>
              <a:t>спорідненість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виучуваним</a:t>
            </a:r>
            <a:r>
              <a:rPr lang="ru-RU" sz="1400" dirty="0"/>
              <a:t> </a:t>
            </a:r>
            <a:r>
              <a:rPr lang="ru-RU" sz="1400" dirty="0" err="1"/>
              <a:t>творами</a:t>
            </a:r>
            <a:r>
              <a:rPr lang="ru-RU" sz="1400" dirty="0"/>
              <a:t> </a:t>
            </a:r>
            <a:r>
              <a:rPr lang="ru-RU" sz="1400" dirty="0" err="1"/>
              <a:t>літератури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ж є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інтерпретацією</a:t>
            </a:r>
            <a:r>
              <a:rPr lang="ru-RU" sz="1400" dirty="0"/>
              <a:t> в </a:t>
            </a:r>
            <a:r>
              <a:rPr lang="ru-RU" sz="1400" dirty="0" err="1"/>
              <a:t>інших</a:t>
            </a:r>
            <a:r>
              <a:rPr lang="ru-RU" sz="1400" dirty="0"/>
              <a:t> видах </a:t>
            </a:r>
            <a:r>
              <a:rPr lang="ru-RU" sz="1400" dirty="0" err="1" smtClean="0"/>
              <a:t>мистецтва</a:t>
            </a:r>
            <a:r>
              <a:rPr lang="ru-RU" sz="1400" dirty="0" smtClean="0"/>
              <a:t>.</a:t>
            </a:r>
          </a:p>
          <a:p>
            <a:pPr marL="0" indent="0">
              <a:spcBef>
                <a:spcPts val="1200"/>
              </a:spcBef>
              <a:buSzPct val="102418"/>
              <a:buNone/>
            </a:pPr>
            <a:r>
              <a:rPr lang="ru-RU" sz="1400" dirty="0" err="1" smtClean="0"/>
              <a:t>Серед</a:t>
            </a:r>
            <a:r>
              <a:rPr lang="ru-RU" sz="1400" dirty="0" smtClean="0"/>
              <a:t> </a:t>
            </a:r>
            <a:r>
              <a:rPr lang="ru-RU" sz="1400" dirty="0" err="1"/>
              <a:t>можливих</a:t>
            </a:r>
            <a:r>
              <a:rPr lang="ru-RU" sz="1400" dirty="0"/>
              <a:t> </a:t>
            </a:r>
            <a:r>
              <a:rPr lang="ru-RU" sz="1400" dirty="0" err="1"/>
              <a:t>способів</a:t>
            </a:r>
            <a:r>
              <a:rPr lang="ru-RU" sz="1400" dirty="0"/>
              <a:t> </a:t>
            </a:r>
            <a:r>
              <a:rPr lang="ru-RU" sz="1400" dirty="0" err="1"/>
              <a:t>компенсації</a:t>
            </a:r>
            <a:r>
              <a:rPr lang="ru-RU" sz="1400" dirty="0"/>
              <a:t> </a:t>
            </a:r>
            <a:r>
              <a:rPr lang="ru-RU" sz="1400" dirty="0" err="1"/>
              <a:t>освітніх</a:t>
            </a:r>
            <a:r>
              <a:rPr lang="ru-RU" sz="1400" dirty="0"/>
              <a:t> </a:t>
            </a:r>
            <a:r>
              <a:rPr lang="ru-RU" sz="1400" dirty="0" err="1"/>
              <a:t>втрат</a:t>
            </a:r>
            <a:r>
              <a:rPr lang="ru-RU" sz="1400" dirty="0"/>
              <a:t> </a:t>
            </a:r>
            <a:r>
              <a:rPr lang="ru-RU" sz="1400" dirty="0" err="1"/>
              <a:t>майбутніх</a:t>
            </a:r>
            <a:r>
              <a:rPr lang="ru-RU" sz="1400" dirty="0"/>
              <a:t> </a:t>
            </a:r>
            <a:r>
              <a:rPr lang="ru-RU" sz="1400" dirty="0" err="1"/>
              <a:t>шестикласників</a:t>
            </a:r>
            <a:r>
              <a:rPr lang="ru-RU" sz="1400" dirty="0"/>
              <a:t> у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навчання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літератури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бути </a:t>
            </a:r>
            <a:r>
              <a:rPr lang="ru-RU" sz="1400" dirty="0" err="1"/>
              <a:t>практичний</a:t>
            </a:r>
            <a:r>
              <a:rPr lang="ru-RU" sz="1400" dirty="0"/>
              <a:t> </a:t>
            </a:r>
            <a:r>
              <a:rPr lang="ru-RU" sz="1400" dirty="0" err="1"/>
              <a:t>порадник</a:t>
            </a:r>
            <a:r>
              <a:rPr lang="ru-RU" sz="1400" dirty="0"/>
              <a:t> для </a:t>
            </a:r>
            <a:r>
              <a:rPr lang="ru-RU" sz="1400" dirty="0" err="1"/>
              <a:t>учителів-філологів</a:t>
            </a:r>
            <a:r>
              <a:rPr lang="ru-RU" sz="1400" dirty="0"/>
              <a:t> «</a:t>
            </a:r>
            <a:r>
              <a:rPr lang="ru-RU" sz="1400" dirty="0" err="1"/>
              <a:t>Українська</a:t>
            </a:r>
            <a:r>
              <a:rPr lang="ru-RU" sz="1400" dirty="0"/>
              <a:t> </a:t>
            </a:r>
            <a:r>
              <a:rPr lang="ru-RU" sz="1400" dirty="0" err="1"/>
              <a:t>література</a:t>
            </a:r>
            <a:r>
              <a:rPr lang="ru-RU" sz="1400" dirty="0"/>
              <a:t>. 5 </a:t>
            </a:r>
            <a:r>
              <a:rPr lang="ru-RU" sz="1400" dirty="0" err="1"/>
              <a:t>клас</a:t>
            </a:r>
            <a:r>
              <a:rPr lang="ru-RU" sz="1400" dirty="0"/>
              <a:t>: </a:t>
            </a:r>
            <a:r>
              <a:rPr lang="ru-RU" sz="1400" dirty="0" err="1"/>
              <a:t>експрес</a:t>
            </a:r>
            <a:r>
              <a:rPr lang="ru-RU" sz="1400" dirty="0"/>
              <a:t>-курс </a:t>
            </a:r>
            <a:r>
              <a:rPr lang="ru-RU" sz="1400" dirty="0" err="1"/>
              <a:t>подолання</a:t>
            </a:r>
            <a:r>
              <a:rPr lang="ru-RU" sz="1400" dirty="0"/>
              <a:t> </a:t>
            </a:r>
            <a:r>
              <a:rPr lang="ru-RU" sz="1400" dirty="0" err="1"/>
              <a:t>освітніх</a:t>
            </a:r>
            <a:r>
              <a:rPr lang="ru-RU" sz="1400" dirty="0"/>
              <a:t> </a:t>
            </a:r>
            <a:r>
              <a:rPr lang="ru-RU" sz="1400" dirty="0" err="1"/>
              <a:t>втрат</a:t>
            </a:r>
            <a:r>
              <a:rPr lang="ru-RU" sz="1400" dirty="0"/>
              <a:t>» (за </a:t>
            </a:r>
            <a:r>
              <a:rPr lang="ru-RU" sz="1400" dirty="0" err="1"/>
              <a:t>заг</a:t>
            </a:r>
            <a:r>
              <a:rPr lang="ru-RU" sz="1400" dirty="0"/>
              <a:t>. ред. Т. О. Яценко). </a:t>
            </a:r>
            <a:r>
              <a:rPr lang="en-US" sz="1400" dirty="0" smtClean="0">
                <a:solidFill>
                  <a:srgbClr val="00B0F0"/>
                </a:solidFill>
              </a:rPr>
              <a:t>http</a:t>
            </a:r>
            <a:r>
              <a:rPr lang="en-US" sz="1400" dirty="0">
                <a:solidFill>
                  <a:srgbClr val="00B0F0"/>
                </a:solidFill>
              </a:rPr>
              <a:t>://lib.iitta.gov.ua/735026/ </a:t>
            </a:r>
            <a:endParaRPr lang="uk-UA" sz="1400" dirty="0" smtClean="0">
              <a:solidFill>
                <a:srgbClr val="00B0F0"/>
              </a:solidFill>
            </a:endParaRPr>
          </a:p>
          <a:p>
            <a:pPr marL="285750" indent="-285750">
              <a:spcBef>
                <a:spcPts val="1200"/>
              </a:spcBef>
              <a:buSzPct val="102418"/>
            </a:pPr>
            <a:r>
              <a:rPr lang="ru-RU" sz="1400" dirty="0" smtClean="0"/>
              <a:t> ЗАРУБІЖНА ЛІТЕРАТУРА</a:t>
            </a:r>
          </a:p>
          <a:p>
            <a:pPr marL="0" indent="0">
              <a:spcBef>
                <a:spcPts val="1200"/>
              </a:spcBef>
              <a:buSzPct val="102418"/>
              <a:buNone/>
            </a:pPr>
            <a:r>
              <a:rPr lang="ru-RU" sz="1400" dirty="0" err="1"/>
              <a:t>Вивчення</a:t>
            </a:r>
            <a:r>
              <a:rPr lang="ru-RU" sz="1400" dirty="0"/>
              <a:t> </a:t>
            </a:r>
            <a:r>
              <a:rPr lang="ru-RU" sz="1400" dirty="0" err="1"/>
              <a:t>зарубіжної</a:t>
            </a:r>
            <a:r>
              <a:rPr lang="ru-RU" sz="1400" dirty="0"/>
              <a:t> </a:t>
            </a:r>
            <a:r>
              <a:rPr lang="ru-RU" sz="1400" dirty="0" err="1"/>
              <a:t>літератури</a:t>
            </a:r>
            <a:r>
              <a:rPr lang="ru-RU" sz="1400" dirty="0"/>
              <a:t> </a:t>
            </a:r>
            <a:r>
              <a:rPr lang="ru-RU" sz="1400" dirty="0" err="1"/>
              <a:t>здійснюється</a:t>
            </a:r>
            <a:r>
              <a:rPr lang="ru-RU" sz="1400" dirty="0"/>
              <a:t> з </a:t>
            </a:r>
            <a:r>
              <a:rPr lang="ru-RU" sz="1400" dirty="0" err="1"/>
              <a:t>урахуванням</a:t>
            </a:r>
            <a:r>
              <a:rPr lang="ru-RU" sz="1400" dirty="0"/>
              <a:t> </a:t>
            </a:r>
            <a:r>
              <a:rPr lang="ru-RU" sz="1400" dirty="0" err="1"/>
              <a:t>компетентнісного</a:t>
            </a:r>
            <a:r>
              <a:rPr lang="ru-RU" sz="1400" dirty="0"/>
              <a:t> </a:t>
            </a:r>
            <a:r>
              <a:rPr lang="ru-RU" sz="1400" dirty="0" err="1"/>
              <a:t>потенціалу</a:t>
            </a:r>
            <a:r>
              <a:rPr lang="ru-RU" sz="1400" dirty="0"/>
              <a:t> </a:t>
            </a:r>
            <a:r>
              <a:rPr lang="ru-RU" sz="1400" dirty="0" err="1"/>
              <a:t>мовно-літературної</a:t>
            </a:r>
            <a:r>
              <a:rPr lang="ru-RU" sz="1400" dirty="0"/>
              <a:t> </a:t>
            </a:r>
            <a:r>
              <a:rPr lang="ru-RU" sz="1400" dirty="0" err="1"/>
              <a:t>галузі</a:t>
            </a:r>
            <a:r>
              <a:rPr lang="ru-RU" sz="1400" dirty="0"/>
              <a:t>, </a:t>
            </a:r>
            <a:r>
              <a:rPr lang="ru-RU" sz="1400" dirty="0" err="1"/>
              <a:t>виключного</a:t>
            </a:r>
            <a:r>
              <a:rPr lang="ru-RU" sz="1400" dirty="0"/>
              <a:t> </a:t>
            </a:r>
            <a:r>
              <a:rPr lang="ru-RU" sz="1400" dirty="0" err="1"/>
              <a:t>впливу</a:t>
            </a:r>
            <a:r>
              <a:rPr lang="ru-RU" sz="1400" dirty="0"/>
              <a:t> </a:t>
            </a:r>
            <a:r>
              <a:rPr lang="ru-RU" sz="1400" dirty="0" err="1"/>
              <a:t>художньої</a:t>
            </a:r>
            <a:r>
              <a:rPr lang="ru-RU" sz="1400" dirty="0"/>
              <a:t> </a:t>
            </a:r>
            <a:r>
              <a:rPr lang="ru-RU" sz="1400" dirty="0" err="1"/>
              <a:t>літератури</a:t>
            </a:r>
            <a:r>
              <a:rPr lang="ru-RU" sz="1400" dirty="0"/>
              <a:t> на </a:t>
            </a:r>
            <a:r>
              <a:rPr lang="ru-RU" sz="1400" dirty="0" err="1"/>
              <a:t>формування</a:t>
            </a:r>
            <a:r>
              <a:rPr lang="ru-RU" sz="1400" dirty="0"/>
              <a:t> </a:t>
            </a:r>
            <a:r>
              <a:rPr lang="ru-RU" sz="1400" dirty="0" err="1"/>
              <a:t>світогляду</a:t>
            </a:r>
            <a:r>
              <a:rPr lang="ru-RU" sz="1400" dirty="0"/>
              <a:t>, </a:t>
            </a:r>
            <a:r>
              <a:rPr lang="ru-RU" sz="1400" dirty="0" err="1"/>
              <a:t>національної</a:t>
            </a:r>
            <a:r>
              <a:rPr lang="ru-RU" sz="1400" dirty="0"/>
              <a:t> </a:t>
            </a:r>
            <a:r>
              <a:rPr lang="ru-RU" sz="1400" dirty="0" err="1"/>
              <a:t>свідомості</a:t>
            </a:r>
            <a:r>
              <a:rPr lang="ru-RU" sz="1400" dirty="0"/>
              <a:t> та </a:t>
            </a:r>
            <a:r>
              <a:rPr lang="ru-RU" sz="1400" dirty="0" err="1"/>
              <a:t>моральних</a:t>
            </a:r>
            <a:r>
              <a:rPr lang="ru-RU" sz="1400" dirty="0"/>
              <a:t> </a:t>
            </a:r>
            <a:r>
              <a:rPr lang="ru-RU" sz="1400" dirty="0" err="1"/>
              <a:t>якостей</a:t>
            </a:r>
            <a:r>
              <a:rPr lang="ru-RU" sz="1400" dirty="0"/>
              <a:t> </a:t>
            </a:r>
            <a:r>
              <a:rPr lang="ru-RU" sz="1400" dirty="0" err="1"/>
              <a:t>учнів</a:t>
            </a:r>
            <a:r>
              <a:rPr lang="ru-RU" sz="1400" dirty="0"/>
              <a:t>,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мовленнєвої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та </a:t>
            </a:r>
            <a:r>
              <a:rPr lang="ru-RU" sz="1400" dirty="0" err="1"/>
              <a:t>комунікативних</a:t>
            </a:r>
            <a:r>
              <a:rPr lang="ru-RU" sz="1400" dirty="0"/>
              <a:t> </a:t>
            </a:r>
            <a:r>
              <a:rPr lang="ru-RU" sz="1400" dirty="0" err="1"/>
              <a:t>здібностей</a:t>
            </a:r>
            <a:r>
              <a:rPr lang="ru-RU" sz="1400" dirty="0"/>
              <a:t> у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прилучення</a:t>
            </a:r>
            <a:r>
              <a:rPr lang="ru-RU" sz="1400" dirty="0"/>
              <a:t> до </a:t>
            </a:r>
            <a:r>
              <a:rPr lang="ru-RU" sz="1400" dirty="0" err="1"/>
              <a:t>найкращих</a:t>
            </a:r>
            <a:r>
              <a:rPr lang="ru-RU" sz="1400" dirty="0"/>
              <a:t> </a:t>
            </a:r>
            <a:r>
              <a:rPr lang="ru-RU" sz="1400" dirty="0" err="1"/>
              <a:t>книжок</a:t>
            </a:r>
            <a:r>
              <a:rPr lang="ru-RU" sz="1400" dirty="0"/>
              <a:t> </a:t>
            </a:r>
            <a:r>
              <a:rPr lang="ru-RU" sz="1400" dirty="0" err="1"/>
              <a:t>світу</a:t>
            </a:r>
            <a:r>
              <a:rPr lang="ru-RU" sz="1400" dirty="0"/>
              <a:t> в </a:t>
            </a:r>
            <a:r>
              <a:rPr lang="ru-RU" sz="1400" dirty="0" err="1"/>
              <a:t>українських</a:t>
            </a:r>
            <a:r>
              <a:rPr lang="ru-RU" sz="1400" dirty="0"/>
              <a:t> перекладах, </a:t>
            </a:r>
            <a:r>
              <a:rPr lang="ru-RU" sz="1400" dirty="0" err="1"/>
              <a:t>виховання</a:t>
            </a:r>
            <a:r>
              <a:rPr lang="ru-RU" sz="1400" dirty="0"/>
              <a:t> </a:t>
            </a:r>
            <a:r>
              <a:rPr lang="ru-RU" sz="1400" dirty="0" err="1"/>
              <a:t>засобами</a:t>
            </a:r>
            <a:r>
              <a:rPr lang="ru-RU" sz="1400" dirty="0"/>
              <a:t> </a:t>
            </a:r>
            <a:r>
              <a:rPr lang="ru-RU" sz="1400" dirty="0" err="1"/>
              <a:t>мистецтва</a:t>
            </a:r>
            <a:r>
              <a:rPr lang="ru-RU" sz="1400" dirty="0"/>
              <a:t> слова </a:t>
            </a:r>
            <a:r>
              <a:rPr lang="ru-RU" sz="1400" dirty="0" err="1"/>
              <a:t>високоосвічених</a:t>
            </a:r>
            <a:r>
              <a:rPr lang="ru-RU" sz="1400" dirty="0"/>
              <a:t> і </a:t>
            </a:r>
            <a:r>
              <a:rPr lang="ru-RU" sz="1400" dirty="0" err="1"/>
              <a:t>культурних</a:t>
            </a:r>
            <a:r>
              <a:rPr lang="ru-RU" sz="1400" dirty="0"/>
              <a:t> </a:t>
            </a:r>
            <a:r>
              <a:rPr lang="ru-RU" sz="1400" dirty="0" err="1"/>
              <a:t>громадян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, </a:t>
            </a:r>
            <a:r>
              <a:rPr lang="ru-RU" sz="1400" dirty="0" err="1"/>
              <a:t>здатних</a:t>
            </a:r>
            <a:r>
              <a:rPr lang="ru-RU" sz="1400" dirty="0"/>
              <a:t> </a:t>
            </a:r>
            <a:r>
              <a:rPr lang="ru-RU" sz="1400" dirty="0" err="1"/>
              <a:t>захищати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національні</a:t>
            </a:r>
            <a:r>
              <a:rPr lang="ru-RU" sz="1400" dirty="0"/>
              <a:t> </a:t>
            </a:r>
            <a:r>
              <a:rPr lang="ru-RU" sz="1400" dirty="0" err="1"/>
              <a:t>інтереси</a:t>
            </a:r>
            <a:r>
              <a:rPr lang="ru-RU" sz="1400" dirty="0"/>
              <a:t>, </a:t>
            </a:r>
            <a:r>
              <a:rPr lang="ru-RU" sz="1400" dirty="0" err="1"/>
              <a:t>патріотів</a:t>
            </a:r>
            <a:r>
              <a:rPr lang="ru-RU" sz="1400" dirty="0"/>
              <a:t> </a:t>
            </a:r>
            <a:r>
              <a:rPr lang="ru-RU" sz="1400" dirty="0" err="1"/>
              <a:t>своєї</a:t>
            </a:r>
            <a:r>
              <a:rPr lang="ru-RU" sz="1400" dirty="0"/>
              <a:t> </a:t>
            </a:r>
            <a:r>
              <a:rPr lang="ru-RU" sz="1400" dirty="0" err="1" smtClean="0"/>
              <a:t>держави</a:t>
            </a:r>
            <a:r>
              <a:rPr lang="ru-RU" sz="1400" dirty="0" smtClean="0"/>
              <a:t>.</a:t>
            </a:r>
            <a:endParaRPr lang="ru-RU" sz="1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75500"/>
            <a:ext cx="8520600" cy="1191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>
              <a:lnSpc>
                <a:spcPct val="115000"/>
              </a:lnSpc>
              <a:buSzPct val="108108"/>
            </a:pPr>
            <a:r>
              <a:rPr lang="ru-RU" sz="1800" dirty="0"/>
              <a:t>ІНСТРУКТИВНО-МЕТОДИЧНІ РЕКОМЕНДАЦІЇ </a:t>
            </a:r>
            <a:br>
              <a:rPr lang="ru-RU" sz="1800" dirty="0"/>
            </a:br>
            <a:r>
              <a:rPr lang="uk" sz="2200" dirty="0"/>
              <a:t>щодо викладання навчальних предметів у закладах загальної середньої освіти у 2023/2024 навчальному році </a:t>
            </a:r>
            <a:endParaRPr sz="22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241875" y="1266738"/>
            <a:ext cx="8590500" cy="330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Bef>
                <a:spcPts val="1200"/>
              </a:spcBef>
              <a:buSzPct val="102418"/>
              <a:buNone/>
            </a:pPr>
            <a:r>
              <a:rPr lang="ru-RU" sz="1400" dirty="0" smtClean="0"/>
              <a:t>МОВНО-ЛІТЕРАТУРНА </a:t>
            </a:r>
            <a:r>
              <a:rPr lang="ru-RU" sz="1400" dirty="0"/>
              <a:t>ОСВІТНЯ </a:t>
            </a:r>
            <a:r>
              <a:rPr lang="ru-RU" sz="1400" dirty="0" smtClean="0"/>
              <a:t>ГАЛУЗЬ. ІНОЗЕМНІ МОВИ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osvita.ua/doc/files/news/899/89974/IMR-2023-2024-Inozemni_movy_12_09_2023_1.pdf</a:t>
            </a:r>
            <a:endParaRPr lang="uk-UA" sz="1400" dirty="0" smtClean="0"/>
          </a:p>
          <a:p>
            <a:pPr marL="0" lvl="0" indent="0">
              <a:spcBef>
                <a:spcPts val="1200"/>
              </a:spcBef>
              <a:buSzPct val="102418"/>
              <a:buNone/>
            </a:pPr>
            <a:r>
              <a:rPr lang="ru-RU" sz="1600" dirty="0" err="1"/>
              <a:t>Якість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на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рівнях</a:t>
            </a:r>
            <a:r>
              <a:rPr lang="ru-RU" sz="1600" dirty="0"/>
              <a:t> </a:t>
            </a:r>
            <a:r>
              <a:rPr lang="ru-RU" sz="1600" dirty="0" err="1"/>
              <a:t>залишається</a:t>
            </a:r>
            <a:r>
              <a:rPr lang="ru-RU" sz="1600" dirty="0"/>
              <a:t> </a:t>
            </a:r>
            <a:r>
              <a:rPr lang="ru-RU" sz="1600" dirty="0" err="1"/>
              <a:t>головним</a:t>
            </a:r>
            <a:r>
              <a:rPr lang="ru-RU" sz="1600" dirty="0"/>
              <a:t> </a:t>
            </a:r>
            <a:r>
              <a:rPr lang="ru-RU" sz="1600" dirty="0" err="1"/>
              <a:t>завданням</a:t>
            </a:r>
            <a:r>
              <a:rPr lang="ru-RU" sz="1600" dirty="0"/>
              <a:t> </a:t>
            </a:r>
            <a:r>
              <a:rPr lang="ru-RU" sz="1600" dirty="0" err="1"/>
              <a:t>освітньої</a:t>
            </a:r>
            <a:r>
              <a:rPr lang="ru-RU" sz="1600" dirty="0"/>
              <a:t> </a:t>
            </a:r>
            <a:r>
              <a:rPr lang="ru-RU" sz="1600" dirty="0" err="1"/>
              <a:t>галузі</a:t>
            </a:r>
            <a:r>
              <a:rPr lang="ru-RU" sz="1600" dirty="0"/>
              <a:t> за будь </a:t>
            </a:r>
            <a:r>
              <a:rPr lang="ru-RU" sz="1600" dirty="0" err="1"/>
              <a:t>яких</a:t>
            </a:r>
            <a:r>
              <a:rPr lang="ru-RU" sz="1600" dirty="0"/>
              <a:t> умов. </a:t>
            </a:r>
            <a:r>
              <a:rPr lang="ru-RU" sz="1600" dirty="0" err="1"/>
              <a:t>Функціонування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надзвичайних</a:t>
            </a:r>
            <a:r>
              <a:rPr lang="ru-RU" sz="1600" dirty="0"/>
              <a:t> </a:t>
            </a:r>
            <a:r>
              <a:rPr lang="ru-RU" sz="1600" dirty="0" err="1"/>
              <a:t>ситуацій</a:t>
            </a:r>
            <a:r>
              <a:rPr lang="ru-RU" sz="1600" dirty="0"/>
              <a:t> </a:t>
            </a:r>
            <a:r>
              <a:rPr lang="ru-RU" sz="1600" dirty="0" err="1"/>
              <a:t>характеризується</a:t>
            </a:r>
            <a:r>
              <a:rPr lang="ru-RU" sz="1600" dirty="0"/>
              <a:t> </a:t>
            </a:r>
            <a:r>
              <a:rPr lang="ru-RU" sz="1600" dirty="0" err="1"/>
              <a:t>інтенсивним</a:t>
            </a:r>
            <a:r>
              <a:rPr lang="ru-RU" sz="1600" dirty="0"/>
              <a:t> </a:t>
            </a:r>
            <a:r>
              <a:rPr lang="ru-RU" sz="1600" dirty="0" err="1"/>
              <a:t>пошуком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підходів</a:t>
            </a:r>
            <a:r>
              <a:rPr lang="ru-RU" sz="1600" dirty="0"/>
              <a:t> до </a:t>
            </a:r>
            <a:r>
              <a:rPr lang="ru-RU" sz="1600" dirty="0" err="1"/>
              <a:t>навчання</a:t>
            </a:r>
            <a:r>
              <a:rPr lang="ru-RU" sz="1600" dirty="0"/>
              <a:t>, </a:t>
            </a:r>
            <a:r>
              <a:rPr lang="ru-RU" sz="1600" dirty="0" err="1"/>
              <a:t>інноваційних</a:t>
            </a:r>
            <a:r>
              <a:rPr lang="ru-RU" sz="1600" dirty="0"/>
              <a:t> форм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освітнього</a:t>
            </a:r>
            <a:r>
              <a:rPr lang="ru-RU" sz="1600" dirty="0"/>
              <a:t> </a:t>
            </a:r>
            <a:r>
              <a:rPr lang="ru-RU" sz="1600" dirty="0" err="1"/>
              <a:t>процесу</a:t>
            </a:r>
            <a:r>
              <a:rPr lang="ru-RU" sz="1600" dirty="0"/>
              <a:t>, </a:t>
            </a:r>
            <a:r>
              <a:rPr lang="ru-RU" sz="1600" dirty="0" err="1"/>
              <a:t>ефективних</a:t>
            </a:r>
            <a:r>
              <a:rPr lang="ru-RU" sz="1600" dirty="0"/>
              <a:t> </a:t>
            </a:r>
            <a:r>
              <a:rPr lang="ru-RU" sz="1600" dirty="0" err="1"/>
              <a:t>педагогічних</a:t>
            </a:r>
            <a:r>
              <a:rPr lang="ru-RU" sz="1600" dirty="0"/>
              <a:t> та </a:t>
            </a:r>
            <a:r>
              <a:rPr lang="ru-RU" sz="1600" dirty="0" err="1"/>
              <a:t>інформаційних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.</a:t>
            </a:r>
            <a:endParaRPr lang="uk-UA" sz="1600" dirty="0" smtClean="0"/>
          </a:p>
        </p:txBody>
      </p:sp>
    </p:spTree>
    <p:extLst>
      <p:ext uri="{BB962C8B-B14F-4D97-AF65-F5344CB8AC3E}">
        <p14:creationId xmlns:p14="http://schemas.microsoft.com/office/powerpoint/2010/main" val="13316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75499"/>
            <a:ext cx="8520600" cy="645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>
              <a:lnSpc>
                <a:spcPct val="115000"/>
              </a:lnSpc>
              <a:buSzPct val="108108"/>
            </a:pPr>
            <a:r>
              <a:rPr lang="ru-RU" sz="1600" dirty="0"/>
              <a:t>МОВНО-ЛІТЕРАТУРНА ОСВІТНЯ ГАЛУЗЬ. ІНОЗЕМНІ </a:t>
            </a:r>
            <a:r>
              <a:rPr lang="ru-RU" sz="1600" dirty="0" smtClean="0"/>
              <a:t>МОВИ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/>
              <a:t>Безкоштовні</a:t>
            </a:r>
            <a:r>
              <a:rPr lang="ru-RU" sz="1600" dirty="0"/>
              <a:t> онлайн-</a:t>
            </a:r>
            <a:r>
              <a:rPr lang="ru-RU" sz="1600" dirty="0" err="1"/>
              <a:t>ресурси</a:t>
            </a:r>
            <a:r>
              <a:rPr lang="ru-RU" sz="1600" dirty="0"/>
              <a:t> для </a:t>
            </a:r>
            <a:r>
              <a:rPr lang="ru-RU" sz="1600" dirty="0" err="1"/>
              <a:t>організації</a:t>
            </a:r>
            <a:r>
              <a:rPr lang="ru-RU" sz="1600" dirty="0"/>
              <a:t> </a:t>
            </a:r>
            <a:r>
              <a:rPr lang="ru-RU" sz="1600" dirty="0" err="1"/>
              <a:t>дистанційного</a:t>
            </a:r>
            <a:r>
              <a:rPr lang="ru-RU" sz="1600" dirty="0"/>
              <a:t> </a:t>
            </a:r>
            <a:r>
              <a:rPr lang="ru-RU" sz="1600" dirty="0" err="1" smtClean="0"/>
              <a:t>навчання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Англійська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endParaRPr sz="20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75502" y="612397"/>
            <a:ext cx="8917496" cy="453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ru-RU" sz="1100" dirty="0" err="1" smtClean="0"/>
              <a:t>Англійська</a:t>
            </a:r>
            <a:r>
              <a:rPr lang="ru-RU" sz="1100" dirty="0" smtClean="0"/>
              <a:t> </a:t>
            </a:r>
            <a:r>
              <a:rPr lang="ru-RU" sz="1100" dirty="0" err="1" smtClean="0"/>
              <a:t>мова</a:t>
            </a:r>
            <a:r>
              <a:rPr lang="ru-RU" sz="1100" dirty="0" smtClean="0"/>
              <a:t>. </a:t>
            </a:r>
            <a:r>
              <a:rPr lang="ru-RU" sz="1100" dirty="0" err="1" smtClean="0"/>
              <a:t>Британська</a:t>
            </a:r>
            <a:r>
              <a:rPr lang="ru-RU" sz="1100" dirty="0" smtClean="0"/>
              <a:t> </a:t>
            </a:r>
            <a:r>
              <a:rPr lang="ru-RU" sz="1100" dirty="0"/>
              <a:t>Рада: </a:t>
            </a:r>
            <a:r>
              <a:rPr lang="ru-RU" sz="1100" dirty="0" err="1"/>
              <a:t>Навчання</a:t>
            </a:r>
            <a:r>
              <a:rPr lang="ru-RU" sz="1100" dirty="0"/>
              <a:t> </a:t>
            </a:r>
            <a:r>
              <a:rPr lang="ru-RU" sz="1100" dirty="0" err="1"/>
              <a:t>різних</a:t>
            </a:r>
            <a:r>
              <a:rPr lang="ru-RU" sz="1100" dirty="0"/>
              <a:t> </a:t>
            </a:r>
            <a:r>
              <a:rPr lang="ru-RU" sz="1100" dirty="0" err="1"/>
              <a:t>вікових</a:t>
            </a:r>
            <a:r>
              <a:rPr lang="ru-RU" sz="1100" dirty="0"/>
              <a:t> </a:t>
            </a:r>
            <a:r>
              <a:rPr lang="ru-RU" sz="1100" dirty="0" err="1"/>
              <a:t>груп</a:t>
            </a:r>
            <a:r>
              <a:rPr lang="ru-RU" sz="1100" dirty="0"/>
              <a:t>: </a:t>
            </a:r>
            <a:r>
              <a:rPr lang="ru-RU" sz="1100" dirty="0" err="1"/>
              <a:t>практичні</a:t>
            </a:r>
            <a:r>
              <a:rPr lang="ru-RU" sz="1100" dirty="0"/>
              <a:t> </a:t>
            </a:r>
            <a:r>
              <a:rPr lang="ru-RU" sz="1100" dirty="0" err="1"/>
              <a:t>ресурси</a:t>
            </a:r>
            <a:r>
              <a:rPr lang="ru-RU" sz="1100" dirty="0"/>
              <a:t>, </a:t>
            </a:r>
            <a:r>
              <a:rPr lang="ru-RU" sz="1100" dirty="0" err="1"/>
              <a:t>плани</a:t>
            </a:r>
            <a:r>
              <a:rPr lang="ru-RU" sz="1100" dirty="0"/>
              <a:t> </a:t>
            </a:r>
            <a:r>
              <a:rPr lang="ru-RU" sz="1100" dirty="0" err="1"/>
              <a:t>уроків</a:t>
            </a:r>
            <a:r>
              <a:rPr lang="ru-RU" sz="1100" dirty="0"/>
              <a:t> </a:t>
            </a:r>
            <a:r>
              <a:rPr lang="ru-RU" sz="1100" dirty="0" err="1"/>
              <a:t>тощо</a:t>
            </a:r>
            <a:r>
              <a:rPr lang="ru-RU" sz="1100" dirty="0">
                <a:solidFill>
                  <a:srgbClr val="00B0F0"/>
                </a:solidFill>
              </a:rPr>
              <a:t> </a:t>
            </a:r>
            <a:r>
              <a:rPr lang="en-US" sz="1100" dirty="0">
                <a:solidFill>
                  <a:srgbClr val="00B0F0"/>
                </a:solidFill>
              </a:rPr>
              <a:t>https://www.teachingenglish.org.uk/resources 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ru-RU" sz="1100" dirty="0" smtClean="0"/>
              <a:t>Низка </a:t>
            </a:r>
            <a:r>
              <a:rPr lang="ru-RU" sz="1100" dirty="0" err="1"/>
              <a:t>різноманітних</a:t>
            </a:r>
            <a:r>
              <a:rPr lang="ru-RU" sz="1100" dirty="0"/>
              <a:t> коротких </a:t>
            </a:r>
            <a:r>
              <a:rPr lang="ru-RU" sz="1100" dirty="0" err="1"/>
              <a:t>курсів</a:t>
            </a:r>
            <a:r>
              <a:rPr lang="ru-RU" sz="1100" dirty="0"/>
              <a:t> для </a:t>
            </a:r>
            <a:r>
              <a:rPr lang="ru-RU" sz="1100" dirty="0" err="1"/>
              <a:t>вчителів</a:t>
            </a:r>
            <a:r>
              <a:rPr lang="ru-RU" sz="1100" dirty="0"/>
              <a:t> на </a:t>
            </a:r>
            <a:r>
              <a:rPr lang="en-US" sz="1100" dirty="0" err="1" smtClean="0"/>
              <a:t>FutureLearn</a:t>
            </a:r>
            <a:r>
              <a:rPr lang="uk-UA" sz="1100" dirty="0" smtClean="0"/>
              <a:t> </a:t>
            </a:r>
            <a:r>
              <a:rPr lang="en-US" sz="1100" dirty="0" smtClean="0">
                <a:solidFill>
                  <a:srgbClr val="00B0F0"/>
                </a:solidFill>
              </a:rPr>
              <a:t>https</a:t>
            </a:r>
            <a:r>
              <a:rPr lang="en-US" sz="1100" dirty="0">
                <a:solidFill>
                  <a:srgbClr val="00B0F0"/>
                </a:solidFill>
              </a:rPr>
              <a:t>://www.teachingenglish.org.uk/training 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ru-RU" sz="1100" dirty="0" err="1" smtClean="0"/>
              <a:t>Тематичний</a:t>
            </a:r>
            <a:r>
              <a:rPr lang="ru-RU" sz="1100" dirty="0" smtClean="0"/>
              <a:t> </a:t>
            </a:r>
            <a:r>
              <a:rPr lang="ru-RU" sz="1100" dirty="0"/>
              <a:t>блог для </a:t>
            </a:r>
            <a:r>
              <a:rPr lang="ru-RU" sz="1100" dirty="0" err="1"/>
              <a:t>вчителів</a:t>
            </a:r>
            <a:r>
              <a:rPr lang="ru-RU" sz="1100" dirty="0"/>
              <a:t>: </a:t>
            </a:r>
            <a:r>
              <a:rPr lang="ru-RU" sz="1100" dirty="0" err="1"/>
              <a:t>дистанційне</a:t>
            </a:r>
            <a:r>
              <a:rPr lang="ru-RU" sz="1100" dirty="0"/>
              <a:t> </a:t>
            </a:r>
            <a:r>
              <a:rPr lang="ru-RU" sz="1100" dirty="0" err="1"/>
              <a:t>навчання</a:t>
            </a:r>
            <a:r>
              <a:rPr lang="ru-RU" sz="1100" dirty="0"/>
              <a:t> </a:t>
            </a:r>
            <a:r>
              <a:rPr lang="en-US" sz="1100" dirty="0">
                <a:solidFill>
                  <a:srgbClr val="00B0F0"/>
                </a:solidFill>
                <a:hlinkClick r:id="rId3"/>
              </a:rPr>
              <a:t>https://</a:t>
            </a:r>
            <a:r>
              <a:rPr lang="en-US" sz="1100" dirty="0" smtClean="0">
                <a:solidFill>
                  <a:srgbClr val="00B0F0"/>
                </a:solidFill>
                <a:hlinkClick r:id="rId3"/>
              </a:rPr>
              <a:t>tinyurl.com/y8lesqzd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en-US" sz="1100" dirty="0" smtClean="0">
                <a:solidFill>
                  <a:srgbClr val="00B0F0"/>
                </a:solidFill>
              </a:rPr>
              <a:t> </a:t>
            </a:r>
            <a:r>
              <a:rPr lang="ru-RU" sz="1100" dirty="0" err="1"/>
              <a:t>Путівник</a:t>
            </a:r>
            <a:r>
              <a:rPr lang="ru-RU" sz="1100" dirty="0"/>
              <a:t> </a:t>
            </a:r>
            <a:r>
              <a:rPr lang="ru-RU" sz="1100" dirty="0" err="1"/>
              <a:t>із</a:t>
            </a:r>
            <a:r>
              <a:rPr lang="ru-RU" sz="1100" dirty="0"/>
              <a:t> </a:t>
            </a:r>
            <a:r>
              <a:rPr lang="ru-RU" sz="1100" dirty="0" err="1"/>
              <a:t>дистанційного</a:t>
            </a:r>
            <a:r>
              <a:rPr lang="ru-RU" sz="1100" dirty="0"/>
              <a:t> </a:t>
            </a:r>
            <a:r>
              <a:rPr lang="ru-RU" sz="1100" dirty="0" err="1"/>
              <a:t>навчання</a:t>
            </a:r>
            <a:r>
              <a:rPr lang="ru-RU" sz="1100" dirty="0"/>
              <a:t> </a:t>
            </a:r>
            <a:r>
              <a:rPr lang="en-US" sz="1100" dirty="0">
                <a:solidFill>
                  <a:srgbClr val="00B0F0"/>
                </a:solidFill>
                <a:hlinkClick r:id="rId4"/>
              </a:rPr>
              <a:t>https://</a:t>
            </a:r>
            <a:r>
              <a:rPr lang="en-US" sz="1100" dirty="0" smtClean="0">
                <a:solidFill>
                  <a:srgbClr val="00B0F0"/>
                </a:solidFill>
                <a:hlinkClick r:id="rId4"/>
              </a:rPr>
              <a:t>tinyurl.com/ydgtesyo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en-US" sz="1100" dirty="0" smtClean="0">
                <a:solidFill>
                  <a:srgbClr val="00B0F0"/>
                </a:solidFill>
              </a:rPr>
              <a:t> </a:t>
            </a:r>
            <a:r>
              <a:rPr lang="ru-RU" sz="1100" dirty="0" err="1"/>
              <a:t>Публікація</a:t>
            </a:r>
            <a:r>
              <a:rPr lang="ru-RU" sz="1100" dirty="0"/>
              <a:t> «</a:t>
            </a:r>
            <a:r>
              <a:rPr lang="ru-RU" sz="1100" dirty="0" err="1"/>
              <a:t>Інновації</a:t>
            </a:r>
            <a:r>
              <a:rPr lang="ru-RU" sz="1100" dirty="0"/>
              <a:t> в </a:t>
            </a:r>
            <a:r>
              <a:rPr lang="ru-RU" sz="1100" dirty="0" err="1"/>
              <a:t>освіті</a:t>
            </a:r>
            <a:r>
              <a:rPr lang="ru-RU" sz="1100" dirty="0"/>
              <a:t>: </a:t>
            </a:r>
            <a:r>
              <a:rPr lang="ru-RU" sz="1100" dirty="0" err="1"/>
              <a:t>дистанційне</a:t>
            </a:r>
            <a:r>
              <a:rPr lang="ru-RU" sz="1100" dirty="0"/>
              <a:t> </a:t>
            </a:r>
            <a:r>
              <a:rPr lang="ru-RU" sz="1100" dirty="0" err="1"/>
              <a:t>навчання</a:t>
            </a:r>
            <a:r>
              <a:rPr lang="ru-RU" sz="1100" dirty="0"/>
              <a:t> </a:t>
            </a:r>
            <a:r>
              <a:rPr lang="en-US" sz="1100" dirty="0"/>
              <a:t>https://tinyurl.com/y8kqp5qz </a:t>
            </a:r>
            <a:endParaRPr lang="uk-UA" sz="1100" dirty="0" smtClean="0"/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ru-RU" sz="1100" dirty="0" err="1" smtClean="0"/>
              <a:t>Навчальний</a:t>
            </a:r>
            <a:r>
              <a:rPr lang="ru-RU" sz="1100" dirty="0" smtClean="0"/>
              <a:t> </a:t>
            </a:r>
            <a:r>
              <a:rPr lang="ru-RU" sz="1100" dirty="0" err="1"/>
              <a:t>відео-серіал</a:t>
            </a:r>
            <a:r>
              <a:rPr lang="ru-RU" sz="1100" dirty="0"/>
              <a:t> </a:t>
            </a:r>
            <a:r>
              <a:rPr lang="en-US" sz="1100" dirty="0"/>
              <a:t>Word on the street (</a:t>
            </a:r>
            <a:r>
              <a:rPr lang="ru-RU" sz="1100" dirty="0" err="1"/>
              <a:t>рівні</a:t>
            </a:r>
            <a:r>
              <a:rPr lang="ru-RU" sz="1100" dirty="0"/>
              <a:t> В1, В2</a:t>
            </a:r>
            <a:r>
              <a:rPr lang="ru-RU" sz="1100" dirty="0">
                <a:solidFill>
                  <a:srgbClr val="00B0F0"/>
                </a:solidFill>
              </a:rPr>
              <a:t>) </a:t>
            </a:r>
            <a:r>
              <a:rPr lang="en-US" sz="1100" dirty="0">
                <a:solidFill>
                  <a:srgbClr val="00B0F0"/>
                </a:solidFill>
              </a:rPr>
              <a:t>https://tinyurl.com/yc44nndh</a:t>
            </a:r>
            <a:r>
              <a:rPr lang="en-US" sz="1100" dirty="0"/>
              <a:t> </a:t>
            </a:r>
            <a:endParaRPr lang="uk-UA" sz="1100" dirty="0" smtClean="0"/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ru-RU" sz="1100" dirty="0" err="1" smtClean="0"/>
              <a:t>Аудіо-серіал</a:t>
            </a:r>
            <a:r>
              <a:rPr lang="ru-RU" sz="1100" dirty="0" smtClean="0"/>
              <a:t> </a:t>
            </a:r>
            <a:r>
              <a:rPr lang="en-US" sz="1100" dirty="0"/>
              <a:t>Big City Small World (</a:t>
            </a:r>
            <a:r>
              <a:rPr lang="ru-RU" sz="1100" dirty="0" err="1"/>
              <a:t>рівень</a:t>
            </a:r>
            <a:r>
              <a:rPr lang="ru-RU" sz="1100" dirty="0"/>
              <a:t> В1) </a:t>
            </a:r>
            <a:r>
              <a:rPr lang="en-US" sz="1100" dirty="0">
                <a:solidFill>
                  <a:srgbClr val="00B0F0"/>
                </a:solidFill>
              </a:rPr>
              <a:t>https://tinyurl.com/rlgq7j2 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ru-RU" sz="1100" dirty="0" err="1" smtClean="0"/>
              <a:t>Колекція</a:t>
            </a:r>
            <a:r>
              <a:rPr lang="ru-RU" sz="1100" dirty="0" smtClean="0"/>
              <a:t> </a:t>
            </a:r>
            <a:r>
              <a:rPr lang="ru-RU" sz="1100" dirty="0" err="1"/>
              <a:t>ресурсів</a:t>
            </a:r>
            <a:r>
              <a:rPr lang="ru-RU" sz="1100" dirty="0"/>
              <a:t> для </a:t>
            </a:r>
            <a:r>
              <a:rPr lang="ru-RU" sz="1100" dirty="0" err="1"/>
              <a:t>розвитку</a:t>
            </a:r>
            <a:r>
              <a:rPr lang="ru-RU" sz="1100" dirty="0"/>
              <a:t> </a:t>
            </a:r>
            <a:r>
              <a:rPr lang="ru-RU" sz="1100" dirty="0" err="1"/>
              <a:t>мовленнєвих</a:t>
            </a:r>
            <a:r>
              <a:rPr lang="ru-RU" sz="1100" dirty="0"/>
              <a:t> </a:t>
            </a:r>
            <a:r>
              <a:rPr lang="ru-RU" sz="1100" dirty="0" err="1"/>
              <a:t>умінь</a:t>
            </a:r>
            <a:r>
              <a:rPr lang="ru-RU" sz="1100" dirty="0"/>
              <a:t> </a:t>
            </a:r>
            <a:r>
              <a:rPr lang="en-US" sz="1100" dirty="0">
                <a:solidFill>
                  <a:srgbClr val="00B0F0"/>
                </a:solidFill>
              </a:rPr>
              <a:t>https://learnenglish.britishcouncil.org/skills 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ru-RU" sz="1100" dirty="0" err="1" smtClean="0"/>
              <a:t>Граматичний</a:t>
            </a:r>
            <a:r>
              <a:rPr lang="ru-RU" sz="1100" dirty="0" smtClean="0"/>
              <a:t> </a:t>
            </a:r>
            <a:r>
              <a:rPr lang="ru-RU" sz="1100" dirty="0"/>
              <a:t>практикум </a:t>
            </a:r>
            <a:r>
              <a:rPr lang="en-US" sz="1100" dirty="0">
                <a:solidFill>
                  <a:srgbClr val="00B0F0"/>
                </a:solidFill>
              </a:rPr>
              <a:t>https://learnenglish.britishcouncil.org/grammar 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ru-RU" sz="1100" dirty="0" err="1" smtClean="0"/>
              <a:t>Лексичний</a:t>
            </a:r>
            <a:r>
              <a:rPr lang="ru-RU" sz="1100" dirty="0" smtClean="0"/>
              <a:t> </a:t>
            </a:r>
            <a:r>
              <a:rPr lang="ru-RU" sz="1100" dirty="0"/>
              <a:t>практикум </a:t>
            </a:r>
            <a:r>
              <a:rPr lang="en-US" sz="1100" dirty="0">
                <a:solidFill>
                  <a:srgbClr val="00B0F0"/>
                </a:solidFill>
              </a:rPr>
              <a:t>https://learnenglish.britishcouncil.org/vocabulary</a:t>
            </a:r>
            <a:r>
              <a:rPr lang="en-US" sz="1100" dirty="0"/>
              <a:t> </a:t>
            </a:r>
            <a:endParaRPr lang="uk-UA" sz="1100" dirty="0" smtClean="0"/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en-US" sz="1100" dirty="0" smtClean="0"/>
              <a:t>Express </a:t>
            </a:r>
            <a:r>
              <a:rPr lang="en-US" sz="1100" dirty="0"/>
              <a:t>Publishing </a:t>
            </a:r>
            <a:r>
              <a:rPr lang="ru-RU" sz="1100" dirty="0" err="1"/>
              <a:t>Матеріали</a:t>
            </a:r>
            <a:r>
              <a:rPr lang="ru-RU" sz="1100" dirty="0"/>
              <a:t> для </a:t>
            </a:r>
            <a:r>
              <a:rPr lang="ru-RU" sz="1100" dirty="0" err="1"/>
              <a:t>сприймання</a:t>
            </a:r>
            <a:r>
              <a:rPr lang="ru-RU" sz="1100" dirty="0"/>
              <a:t> на слух (</a:t>
            </a:r>
            <a:r>
              <a:rPr lang="ru-RU" sz="1100" dirty="0" err="1"/>
              <a:t>рівні</a:t>
            </a:r>
            <a:r>
              <a:rPr lang="ru-RU" sz="1100" dirty="0"/>
              <a:t> А2 – В1), </a:t>
            </a:r>
            <a:r>
              <a:rPr lang="ru-RU" sz="1100" dirty="0" err="1"/>
              <a:t>плани</a:t>
            </a:r>
            <a:r>
              <a:rPr lang="ru-RU" sz="1100" dirty="0"/>
              <a:t> </a:t>
            </a:r>
            <a:r>
              <a:rPr lang="ru-RU" sz="1100" dirty="0" err="1"/>
              <a:t>уроків</a:t>
            </a:r>
            <a:r>
              <a:rPr lang="ru-RU" sz="1100" dirty="0"/>
              <a:t>, </a:t>
            </a:r>
            <a:r>
              <a:rPr lang="ru-RU" sz="1100" dirty="0" err="1"/>
              <a:t>формувальне</a:t>
            </a:r>
            <a:r>
              <a:rPr lang="ru-RU" sz="1100" dirty="0"/>
              <a:t> </a:t>
            </a:r>
            <a:r>
              <a:rPr lang="ru-RU" sz="1100" dirty="0" err="1">
                <a:solidFill>
                  <a:srgbClr val="00B0F0"/>
                </a:solidFill>
              </a:rPr>
              <a:t>оцінювання</a:t>
            </a:r>
            <a:r>
              <a:rPr lang="ru-RU" sz="1100" dirty="0">
                <a:solidFill>
                  <a:srgbClr val="00B0F0"/>
                </a:solidFill>
              </a:rPr>
              <a:t> </a:t>
            </a:r>
            <a:r>
              <a:rPr lang="en-US" sz="1100" dirty="0">
                <a:solidFill>
                  <a:srgbClr val="00B0F0"/>
                </a:solidFill>
                <a:hlinkClick r:id="rId5"/>
              </a:rPr>
              <a:t>https://</a:t>
            </a:r>
            <a:r>
              <a:rPr lang="en-US" sz="1100" dirty="0" smtClean="0">
                <a:solidFill>
                  <a:srgbClr val="00B0F0"/>
                </a:solidFill>
                <a:hlinkClick r:id="rId5"/>
              </a:rPr>
              <a:t>foliobooks.com.ua/ua-teachers-room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en-US" sz="1100" dirty="0" smtClean="0">
                <a:solidFill>
                  <a:srgbClr val="00B0F0"/>
                </a:solidFill>
              </a:rPr>
              <a:t> </a:t>
            </a:r>
            <a:r>
              <a:rPr lang="ru-RU" sz="1100" dirty="0" err="1"/>
              <a:t>Безкоштовні</a:t>
            </a:r>
            <a:r>
              <a:rPr lang="ru-RU" sz="1100" dirty="0"/>
              <a:t> </a:t>
            </a:r>
            <a:r>
              <a:rPr lang="ru-RU" sz="1100" dirty="0" err="1"/>
              <a:t>ресурси</a:t>
            </a:r>
            <a:r>
              <a:rPr lang="ru-RU" sz="1100" dirty="0"/>
              <a:t> для </a:t>
            </a:r>
            <a:r>
              <a:rPr lang="ru-RU" sz="1100" dirty="0" err="1"/>
              <a:t>вчителів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</a:t>
            </a:r>
            <a:r>
              <a:rPr lang="ru-RU" sz="1100" dirty="0" err="1"/>
              <a:t>видавництва</a:t>
            </a:r>
            <a:r>
              <a:rPr lang="ru-RU" sz="1100" dirty="0"/>
              <a:t>: </a:t>
            </a:r>
            <a:r>
              <a:rPr lang="ru-RU" sz="1100" dirty="0" err="1"/>
              <a:t>робочі</a:t>
            </a:r>
            <a:r>
              <a:rPr lang="ru-RU" sz="1100" dirty="0"/>
              <a:t> </a:t>
            </a:r>
            <a:r>
              <a:rPr lang="ru-RU" sz="1100" dirty="0" err="1"/>
              <a:t>аркуші</a:t>
            </a:r>
            <a:r>
              <a:rPr lang="ru-RU" sz="1100" dirty="0"/>
              <a:t>, </a:t>
            </a:r>
            <a:r>
              <a:rPr lang="ru-RU" sz="1100" dirty="0" err="1"/>
              <a:t>картки</a:t>
            </a:r>
            <a:r>
              <a:rPr lang="ru-RU" sz="1100" dirty="0"/>
              <a:t>, </a:t>
            </a:r>
            <a:r>
              <a:rPr lang="ru-RU" sz="1100" dirty="0" err="1"/>
              <a:t>аудіо-аписи</a:t>
            </a:r>
            <a:r>
              <a:rPr lang="ru-RU" sz="1100" dirty="0"/>
              <a:t>, </a:t>
            </a:r>
            <a:r>
              <a:rPr lang="ru-RU" sz="1100" dirty="0" err="1"/>
              <a:t>портфоліо</a:t>
            </a:r>
            <a:r>
              <a:rPr lang="ru-RU" sz="1100" dirty="0"/>
              <a:t> та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іншого</a:t>
            </a:r>
            <a:r>
              <a:rPr lang="ru-RU" sz="1100" dirty="0"/>
              <a:t> </a:t>
            </a:r>
            <a:r>
              <a:rPr lang="en-US" sz="1100" dirty="0">
                <a:solidFill>
                  <a:srgbClr val="00B0F0"/>
                </a:solidFill>
              </a:rPr>
              <a:t>https://tinyurl.com/y9dk9nca 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en-US" sz="1100" dirty="0" smtClean="0"/>
              <a:t>Linguist </a:t>
            </a:r>
            <a:r>
              <a:rPr lang="en-US" sz="1100" dirty="0"/>
              <a:t>– Cambridge University Press – </a:t>
            </a:r>
            <a:r>
              <a:rPr lang="en-US" sz="1100" dirty="0" err="1"/>
              <a:t>MMPublications</a:t>
            </a:r>
            <a:r>
              <a:rPr lang="en-US" sz="1100" dirty="0"/>
              <a:t> </a:t>
            </a:r>
            <a:r>
              <a:rPr lang="ru-RU" sz="1100" dirty="0" err="1"/>
              <a:t>Дистанційне</a:t>
            </a:r>
            <a:r>
              <a:rPr lang="ru-RU" sz="1100" dirty="0"/>
              <a:t> </a:t>
            </a:r>
            <a:r>
              <a:rPr lang="ru-RU" sz="1100" dirty="0" err="1"/>
              <a:t>навчання</a:t>
            </a:r>
            <a:r>
              <a:rPr lang="ru-RU" sz="1100" dirty="0"/>
              <a:t> (1 – 4 </a:t>
            </a:r>
            <a:r>
              <a:rPr lang="ru-RU" sz="1100" dirty="0" err="1"/>
              <a:t>класи</a:t>
            </a:r>
            <a:r>
              <a:rPr lang="ru-RU" sz="1100" dirty="0"/>
              <a:t>): </a:t>
            </a:r>
            <a:r>
              <a:rPr lang="en-US" sz="1100" dirty="0"/>
              <a:t>Quick Minds https://bit.ly/2xGdCeV Super Safari </a:t>
            </a:r>
            <a:r>
              <a:rPr lang="en-US" sz="1100" dirty="0">
                <a:solidFill>
                  <a:srgbClr val="00B0F0"/>
                </a:solidFill>
              </a:rPr>
              <a:t>https://bit.ly/3eH0HtB Kid’s Box https://bit.ly/2RXm93H </a:t>
            </a:r>
            <a:endParaRPr lang="uk-UA" sz="1100" dirty="0" smtClean="0">
              <a:solidFill>
                <a:srgbClr val="00B0F0"/>
              </a:solidFill>
            </a:endParaRPr>
          </a:p>
          <a:p>
            <a:pPr marL="360000">
              <a:lnSpc>
                <a:spcPct val="100000"/>
              </a:lnSpc>
              <a:spcBef>
                <a:spcPts val="600"/>
              </a:spcBef>
              <a:buSzPct val="102418"/>
            </a:pPr>
            <a:r>
              <a:rPr lang="ru-RU" sz="1100" dirty="0" err="1" smtClean="0"/>
              <a:t>Дистанційне</a:t>
            </a:r>
            <a:r>
              <a:rPr lang="ru-RU" sz="1100" dirty="0" smtClean="0"/>
              <a:t> </a:t>
            </a:r>
            <a:r>
              <a:rPr lang="ru-RU" sz="1100" dirty="0" err="1"/>
              <a:t>навчання</a:t>
            </a:r>
            <a:r>
              <a:rPr lang="ru-RU" sz="1100" dirty="0"/>
              <a:t> (5 – 9 </a:t>
            </a:r>
            <a:r>
              <a:rPr lang="ru-RU" sz="1100" dirty="0" err="1"/>
              <a:t>класи</a:t>
            </a:r>
            <a:r>
              <a:rPr lang="ru-RU" sz="1100" dirty="0"/>
              <a:t>): </a:t>
            </a:r>
            <a:r>
              <a:rPr lang="en-US" sz="1100" dirty="0"/>
              <a:t>Eyes Open 11 </a:t>
            </a:r>
            <a:r>
              <a:rPr lang="en-US" sz="1100" dirty="0">
                <a:solidFill>
                  <a:srgbClr val="00B0F0"/>
                </a:solidFill>
              </a:rPr>
              <a:t>https://bit.ly/2zmAS1R Think https://bit.ly/3brzFVe Prepare https://</a:t>
            </a:r>
            <a:r>
              <a:rPr lang="en-US" sz="1100" dirty="0" smtClean="0">
                <a:solidFill>
                  <a:srgbClr val="00B0F0"/>
                </a:solidFill>
              </a:rPr>
              <a:t>bit.ly/2wXqdK4</a:t>
            </a:r>
            <a:endParaRPr sz="1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75" y="100668"/>
            <a:ext cx="8520600" cy="511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>
              <a:lnSpc>
                <a:spcPct val="115000"/>
              </a:lnSpc>
              <a:buSzPct val="108108"/>
            </a:pPr>
            <a:r>
              <a:rPr lang="ru-RU" sz="1600" dirty="0"/>
              <a:t>МОВНО-ЛІТЕРАТУРНА ОСВІТНЯ ГАЛУЗЬ. ІНОЗЕМНІ МОВИ </a:t>
            </a:r>
            <a:endParaRPr sz="16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241875" y="687897"/>
            <a:ext cx="8590500" cy="445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Дистанційне</a:t>
            </a:r>
            <a:r>
              <a:rPr lang="ru-RU" sz="1200" dirty="0" smtClean="0"/>
              <a:t> </a:t>
            </a:r>
            <a:r>
              <a:rPr lang="ru-RU" sz="1200" dirty="0" err="1"/>
              <a:t>навчання</a:t>
            </a:r>
            <a:r>
              <a:rPr lang="ru-RU" sz="1200" dirty="0"/>
              <a:t> – </a:t>
            </a:r>
            <a:r>
              <a:rPr lang="ru-RU" sz="1200" dirty="0" err="1"/>
              <a:t>підготовка</a:t>
            </a:r>
            <a:r>
              <a:rPr lang="ru-RU" sz="1200" dirty="0"/>
              <a:t> до </a:t>
            </a:r>
            <a:r>
              <a:rPr lang="ru-RU" sz="1200" dirty="0" err="1"/>
              <a:t>складання</a:t>
            </a:r>
            <a:r>
              <a:rPr lang="ru-RU" sz="1200" dirty="0"/>
              <a:t> </a:t>
            </a:r>
            <a:r>
              <a:rPr lang="ru-RU" sz="1200" dirty="0" err="1"/>
              <a:t>Кембриджських</a:t>
            </a:r>
            <a:r>
              <a:rPr lang="ru-RU" sz="1200" dirty="0"/>
              <a:t> </a:t>
            </a:r>
            <a:r>
              <a:rPr lang="ru-RU" sz="1200" dirty="0" err="1"/>
              <a:t>іспитів</a:t>
            </a:r>
            <a:r>
              <a:rPr lang="ru-RU" sz="1200" dirty="0"/>
              <a:t>: </a:t>
            </a:r>
            <a:r>
              <a:rPr lang="en-US" sz="1200" dirty="0"/>
              <a:t>Objective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bit.ly/2Y2gDRv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en-US" sz="1200" dirty="0"/>
              <a:t>Compact https://bit.ly/2RVJ1AA Complete https://bit.ly/2Vs2QBN Fun Skills (Starters) https://tinyurl.com/y9jhesw9 Fun Skills (Movers) https://tinyurl.com/ydyx6o8c Fun Skills (Flyers)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tinyurl.com/y83s43rn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 err="1"/>
              <a:t>Безкоштовний</a:t>
            </a:r>
            <a:r>
              <a:rPr lang="ru-RU" sz="1200" dirty="0"/>
              <a:t> </a:t>
            </a:r>
            <a:r>
              <a:rPr lang="ru-RU" sz="1200" dirty="0" err="1"/>
              <a:t>інтерактивний</a:t>
            </a:r>
            <a:r>
              <a:rPr lang="ru-RU" sz="1200" dirty="0"/>
              <a:t> </a:t>
            </a:r>
            <a:r>
              <a:rPr lang="ru-RU" sz="1200" dirty="0" err="1"/>
              <a:t>додаток</a:t>
            </a:r>
            <a:r>
              <a:rPr lang="ru-RU" sz="1200" dirty="0"/>
              <a:t>, </a:t>
            </a:r>
            <a:r>
              <a:rPr lang="ru-RU" sz="1200" dirty="0" err="1"/>
              <a:t>аудіо</a:t>
            </a:r>
            <a:r>
              <a:rPr lang="ru-RU" sz="1200" dirty="0"/>
              <a:t>, </a:t>
            </a:r>
            <a:r>
              <a:rPr lang="ru-RU" sz="1200" dirty="0" err="1"/>
              <a:t>додаткові</a:t>
            </a:r>
            <a:r>
              <a:rPr lang="ru-RU" sz="1200" dirty="0"/>
              <a:t> </a:t>
            </a:r>
            <a:r>
              <a:rPr lang="ru-RU" sz="1200" dirty="0" err="1"/>
              <a:t>ресурси</a:t>
            </a:r>
            <a:r>
              <a:rPr lang="ru-RU" sz="1200" dirty="0"/>
              <a:t>, </a:t>
            </a:r>
            <a:r>
              <a:rPr lang="ru-RU" sz="1200" dirty="0" err="1"/>
              <a:t>підручники</a:t>
            </a:r>
            <a:r>
              <a:rPr lang="ru-RU" sz="1200" dirty="0"/>
              <a:t>, книги для </a:t>
            </a:r>
            <a:r>
              <a:rPr lang="ru-RU" sz="1200" dirty="0" err="1"/>
              <a:t>вчителя</a:t>
            </a:r>
            <a:r>
              <a:rPr lang="ru-RU" sz="1200" dirty="0"/>
              <a:t> та </a:t>
            </a:r>
            <a:r>
              <a:rPr lang="ru-RU" sz="1200" dirty="0" err="1"/>
              <a:t>інше</a:t>
            </a:r>
            <a:r>
              <a:rPr lang="ru-RU" sz="1200" dirty="0"/>
              <a:t> до курсу </a:t>
            </a:r>
            <a:r>
              <a:rPr lang="en-US" sz="1200" dirty="0"/>
              <a:t>Quick Minds for Ukraine</a:t>
            </a:r>
            <a:r>
              <a:rPr lang="ru-RU" sz="1200" dirty="0" err="1"/>
              <a:t>підручники</a:t>
            </a:r>
            <a:r>
              <a:rPr lang="ru-RU" sz="1200" dirty="0"/>
              <a:t>, книги для </a:t>
            </a:r>
            <a:r>
              <a:rPr lang="ru-RU" sz="1200" dirty="0" err="1"/>
              <a:t>вчителя</a:t>
            </a:r>
            <a:r>
              <a:rPr lang="ru-RU" sz="1200" dirty="0"/>
              <a:t> та </a:t>
            </a:r>
            <a:r>
              <a:rPr lang="ru-RU" sz="1200" dirty="0" err="1"/>
              <a:t>інше</a:t>
            </a:r>
            <a:r>
              <a:rPr lang="ru-RU" sz="1200" dirty="0"/>
              <a:t> до курсу </a:t>
            </a:r>
            <a:r>
              <a:rPr lang="en-US" sz="1200" dirty="0"/>
              <a:t>Quick Minds for Ukraine </a:t>
            </a: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tinyurl.com/y77lj6me</a:t>
            </a:r>
            <a:endParaRPr lang="uk-UA" sz="1200" dirty="0"/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Методичні</a:t>
            </a:r>
            <a:r>
              <a:rPr lang="ru-RU" sz="1200" dirty="0" smtClean="0"/>
              <a:t> </a:t>
            </a:r>
            <a:r>
              <a:rPr lang="ru-RU" sz="1200" dirty="0" err="1"/>
              <a:t>поради</a:t>
            </a:r>
            <a:r>
              <a:rPr lang="ru-RU" sz="1200" dirty="0"/>
              <a:t>, </a:t>
            </a:r>
            <a:r>
              <a:rPr lang="ru-RU" sz="1200" dirty="0" err="1"/>
              <a:t>посилання</a:t>
            </a:r>
            <a:r>
              <a:rPr lang="ru-RU" sz="1200" dirty="0"/>
              <a:t> на </a:t>
            </a:r>
            <a:r>
              <a:rPr lang="ru-RU" sz="1200" dirty="0" err="1"/>
              <a:t>платформи</a:t>
            </a:r>
            <a:r>
              <a:rPr lang="ru-RU" sz="1200" dirty="0"/>
              <a:t> для </a:t>
            </a:r>
            <a:r>
              <a:rPr lang="ru-RU" sz="1200" dirty="0" err="1"/>
              <a:t>організації</a:t>
            </a:r>
            <a:r>
              <a:rPr lang="ru-RU" sz="1200" dirty="0"/>
              <a:t> </a:t>
            </a:r>
            <a:r>
              <a:rPr lang="ru-RU" sz="1200" dirty="0" err="1"/>
              <a:t>дистанційного</a:t>
            </a:r>
            <a:r>
              <a:rPr lang="ru-RU" sz="1200" dirty="0"/>
              <a:t> </a:t>
            </a:r>
            <a:r>
              <a:rPr lang="ru-RU" sz="1200" dirty="0" err="1"/>
              <a:t>навчання</a:t>
            </a:r>
            <a:r>
              <a:rPr lang="ru-RU" sz="1200" dirty="0"/>
              <a:t> та </a:t>
            </a:r>
            <a:r>
              <a:rPr lang="ru-RU" sz="1200" dirty="0" err="1"/>
              <a:t>інше</a:t>
            </a:r>
            <a:r>
              <a:rPr lang="ru-RU" sz="1200" dirty="0"/>
              <a:t>: </a:t>
            </a:r>
            <a:r>
              <a:rPr lang="en-US" sz="1200" dirty="0"/>
              <a:t>Quizlet https://tinyurl.com/y8yl7oel </a:t>
            </a:r>
            <a:r>
              <a:rPr lang="en-US" sz="1200" dirty="0" err="1"/>
              <a:t>Kahoot</a:t>
            </a:r>
            <a:r>
              <a:rPr lang="en-US" sz="1200" dirty="0"/>
              <a:t> https://tinyurl.com/y9x5n54z Blackboard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tinyurl.com/yd5n42a7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 err="1"/>
              <a:t>Використання</a:t>
            </a:r>
            <a:r>
              <a:rPr lang="ru-RU" sz="1200" dirty="0"/>
              <a:t> </a:t>
            </a:r>
            <a:r>
              <a:rPr lang="ru-RU" sz="1200" dirty="0" err="1"/>
              <a:t>візуальних</a:t>
            </a:r>
            <a:r>
              <a:rPr lang="ru-RU" sz="1200" dirty="0"/>
              <a:t> </a:t>
            </a:r>
            <a:r>
              <a:rPr lang="ru-RU" sz="1200" dirty="0" err="1"/>
              <a:t>елементів</a:t>
            </a:r>
            <a:r>
              <a:rPr lang="ru-RU" sz="1200" dirty="0"/>
              <a:t> </a:t>
            </a:r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tinyurl.com/y8gkyof9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 err="1"/>
              <a:t>Дія</a:t>
            </a:r>
            <a:r>
              <a:rPr lang="ru-RU" sz="1200" dirty="0"/>
              <a:t> та </a:t>
            </a:r>
            <a:r>
              <a:rPr lang="ru-RU" sz="1200" dirty="0" err="1"/>
              <a:t>взаємодія</a:t>
            </a:r>
            <a:r>
              <a:rPr lang="ru-RU" sz="1200" dirty="0"/>
              <a:t> – </a:t>
            </a:r>
            <a:r>
              <a:rPr lang="ru-RU" sz="1200" dirty="0" err="1"/>
              <a:t>важливі</a:t>
            </a:r>
            <a:r>
              <a:rPr lang="ru-RU" sz="1200" dirty="0"/>
              <a:t> </a:t>
            </a:r>
            <a:r>
              <a:rPr lang="ru-RU" sz="1200" dirty="0" err="1"/>
              <a:t>складники</a:t>
            </a:r>
            <a:r>
              <a:rPr lang="ru-RU" sz="1200" dirty="0"/>
              <a:t> </a:t>
            </a:r>
            <a:r>
              <a:rPr lang="ru-RU" sz="1200" dirty="0" err="1"/>
              <a:t>дистанційного</a:t>
            </a:r>
            <a:r>
              <a:rPr lang="ru-RU" sz="1200" dirty="0"/>
              <a:t> </a:t>
            </a:r>
            <a:r>
              <a:rPr lang="ru-RU" sz="1200" dirty="0" err="1"/>
              <a:t>навчання</a:t>
            </a:r>
            <a:r>
              <a:rPr lang="ru-RU" sz="1200" dirty="0"/>
              <a:t> у </a:t>
            </a:r>
            <a:r>
              <a:rPr lang="ru-RU" sz="1200" dirty="0" err="1"/>
              <a:t>початковій</a:t>
            </a:r>
            <a:r>
              <a:rPr lang="ru-RU" sz="1200" dirty="0"/>
              <a:t> </a:t>
            </a:r>
            <a:r>
              <a:rPr lang="ru-RU" sz="1200" dirty="0" err="1"/>
              <a:t>школі</a:t>
            </a:r>
            <a:r>
              <a:rPr lang="ru-RU" sz="1200" dirty="0"/>
              <a:t> </a:t>
            </a:r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tinyurl.com/ybhj8jqs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 err="1"/>
              <a:t>Відеоуроки</a:t>
            </a:r>
            <a:r>
              <a:rPr lang="ru-RU" sz="1200" dirty="0"/>
              <a:t> </a:t>
            </a:r>
            <a:r>
              <a:rPr lang="en-US" sz="1200" dirty="0"/>
              <a:t>Smart Junior for Ukraine </a:t>
            </a:r>
            <a:r>
              <a:rPr lang="ru-RU" sz="1200" dirty="0"/>
              <a:t>для </a:t>
            </a:r>
            <a:r>
              <a:rPr lang="ru-RU" sz="1200" dirty="0" err="1"/>
              <a:t>учнів</a:t>
            </a:r>
            <a:r>
              <a:rPr lang="ru-RU" sz="1200" dirty="0"/>
              <a:t> 1-3 </a:t>
            </a:r>
            <a:r>
              <a:rPr lang="ru-RU" sz="1200" dirty="0" err="1"/>
              <a:t>класів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B0F0"/>
                </a:solidFill>
              </a:rPr>
              <a:t>https://tinyurl.com/ybdmk5qv Oxford University Press </a:t>
            </a:r>
            <a:endParaRPr lang="uk-UA" sz="1200" dirty="0" smtClean="0">
              <a:solidFill>
                <a:srgbClr val="00B0F0"/>
              </a:solidFill>
            </a:endParaRPr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Навчаємося</a:t>
            </a:r>
            <a:r>
              <a:rPr lang="ru-RU" sz="1200" dirty="0" smtClean="0"/>
              <a:t> </a:t>
            </a:r>
            <a:r>
              <a:rPr lang="ru-RU" sz="1200" dirty="0" err="1"/>
              <a:t>вдома</a:t>
            </a:r>
            <a:r>
              <a:rPr lang="ru-RU" sz="1200" dirty="0"/>
              <a:t>: </a:t>
            </a:r>
            <a:r>
              <a:rPr lang="ru-RU" sz="1200" dirty="0" err="1"/>
              <a:t>вебінари</a:t>
            </a:r>
            <a:r>
              <a:rPr lang="ru-RU" sz="1200" dirty="0"/>
              <a:t>, блоги, </a:t>
            </a:r>
            <a:r>
              <a:rPr lang="ru-RU" sz="1200" dirty="0" err="1"/>
              <a:t>корисні</a:t>
            </a:r>
            <a:r>
              <a:rPr lang="ru-RU" sz="1200" dirty="0"/>
              <a:t> </a:t>
            </a:r>
            <a:r>
              <a:rPr lang="ru-RU" sz="1200" dirty="0" err="1"/>
              <a:t>поради</a:t>
            </a:r>
            <a:r>
              <a:rPr lang="ru-RU" sz="1200" dirty="0"/>
              <a:t>, </a:t>
            </a:r>
            <a:r>
              <a:rPr lang="ru-RU" sz="1200" dirty="0" err="1"/>
              <a:t>ідеї</a:t>
            </a:r>
            <a:r>
              <a:rPr lang="ru-RU" sz="1200" dirty="0"/>
              <a:t>, </a:t>
            </a:r>
            <a:r>
              <a:rPr lang="ru-RU" sz="1200" dirty="0" err="1"/>
              <a:t>завдання</a:t>
            </a:r>
            <a:r>
              <a:rPr lang="ru-RU" sz="1200" dirty="0"/>
              <a:t> та </a:t>
            </a:r>
            <a:r>
              <a:rPr lang="ru-RU" sz="1200" dirty="0" err="1"/>
              <a:t>інше</a:t>
            </a:r>
            <a:r>
              <a:rPr lang="ru-RU" sz="1200" dirty="0"/>
              <a:t> </a:t>
            </a:r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tinyurl.com/ycsvcuuh</a:t>
            </a:r>
            <a:endParaRPr lang="uk-UA" sz="1200" dirty="0" smtClean="0"/>
          </a:p>
        </p:txBody>
      </p:sp>
    </p:spTree>
    <p:extLst>
      <p:ext uri="{BB962C8B-B14F-4D97-AF65-F5344CB8AC3E}">
        <p14:creationId xmlns:p14="http://schemas.microsoft.com/office/powerpoint/2010/main" val="27943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75" y="100668"/>
            <a:ext cx="8520600" cy="511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ctr">
              <a:lnSpc>
                <a:spcPct val="115000"/>
              </a:lnSpc>
              <a:buSzPct val="108108"/>
            </a:pPr>
            <a:r>
              <a:rPr lang="ru-RU" sz="1600" dirty="0"/>
              <a:t>МОВНО-ЛІТЕРАТУРНА ОСВІТНЯ ГАЛУЗЬ. ІНОЗЕМНІ МОВИ </a:t>
            </a:r>
            <a:endParaRPr sz="16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209725" y="427839"/>
            <a:ext cx="8622650" cy="471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Вчительські</a:t>
            </a:r>
            <a:r>
              <a:rPr lang="ru-RU" sz="1200" dirty="0" smtClean="0"/>
              <a:t> </a:t>
            </a:r>
            <a:r>
              <a:rPr lang="ru-RU" sz="1200" dirty="0" err="1"/>
              <a:t>спільноти</a:t>
            </a:r>
            <a:r>
              <a:rPr lang="ru-RU" sz="1200" dirty="0"/>
              <a:t>, </a:t>
            </a:r>
            <a:r>
              <a:rPr lang="ru-RU" sz="1200" dirty="0" err="1"/>
              <a:t>вебінари</a:t>
            </a:r>
            <a:r>
              <a:rPr lang="ru-RU" sz="1200" dirty="0"/>
              <a:t>, </a:t>
            </a:r>
            <a:r>
              <a:rPr lang="ru-RU" sz="1200" dirty="0" err="1"/>
              <a:t>підписка</a:t>
            </a:r>
            <a:r>
              <a:rPr lang="ru-RU" sz="1200" dirty="0"/>
              <a:t> на </a:t>
            </a:r>
            <a:r>
              <a:rPr lang="ru-RU" sz="1200" dirty="0" err="1"/>
              <a:t>професійні</a:t>
            </a:r>
            <a:r>
              <a:rPr lang="ru-RU" sz="1200" dirty="0"/>
              <a:t> </a:t>
            </a:r>
            <a:r>
              <a:rPr lang="ru-RU" sz="1200" dirty="0" err="1"/>
              <a:t>розсилки</a:t>
            </a:r>
            <a:r>
              <a:rPr lang="ru-RU" sz="1200" dirty="0"/>
              <a:t>, </a:t>
            </a:r>
            <a:r>
              <a:rPr lang="ru-RU" sz="1200" dirty="0" err="1"/>
              <a:t>домашнє</a:t>
            </a:r>
            <a:r>
              <a:rPr lang="ru-RU" sz="1200" dirty="0"/>
              <a:t> </a:t>
            </a:r>
            <a:r>
              <a:rPr lang="ru-RU" sz="1200" dirty="0" err="1"/>
              <a:t>читання</a:t>
            </a:r>
            <a:r>
              <a:rPr lang="ru-RU" sz="1200" dirty="0"/>
              <a:t> </a:t>
            </a:r>
            <a:r>
              <a:rPr lang="ru-RU" sz="1200" dirty="0" err="1"/>
              <a:t>тощо</a:t>
            </a:r>
            <a:r>
              <a:rPr lang="ru-RU" sz="1200" dirty="0"/>
              <a:t>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tinyurl.com/y9lcqxuu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 err="1"/>
              <a:t>Оцінювання</a:t>
            </a:r>
            <a:r>
              <a:rPr lang="ru-RU" sz="1200" dirty="0"/>
              <a:t>: </a:t>
            </a:r>
            <a:r>
              <a:rPr lang="ru-RU" sz="1200" dirty="0" err="1"/>
              <a:t>активності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допомагають</a:t>
            </a:r>
            <a:r>
              <a:rPr lang="ru-RU" sz="1200" dirty="0"/>
              <a:t> </a:t>
            </a:r>
            <a:r>
              <a:rPr lang="ru-RU" sz="1200" dirty="0" err="1"/>
              <a:t>учням</a:t>
            </a:r>
            <a:r>
              <a:rPr lang="ru-RU" sz="1200" dirty="0"/>
              <a:t> </a:t>
            </a:r>
            <a:r>
              <a:rPr lang="ru-RU" sz="1200" dirty="0" err="1"/>
              <a:t>продемонструвати</a:t>
            </a:r>
            <a:r>
              <a:rPr lang="ru-RU" sz="1200" dirty="0"/>
              <a:t> те, </a:t>
            </a:r>
            <a:r>
              <a:rPr lang="ru-RU" sz="1200" dirty="0" err="1"/>
              <a:t>що</a:t>
            </a:r>
            <a:r>
              <a:rPr lang="ru-RU" sz="1200" dirty="0"/>
              <a:t> вони </a:t>
            </a:r>
            <a:r>
              <a:rPr lang="ru-RU" sz="1200" dirty="0" err="1"/>
              <a:t>знають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B0F0"/>
                </a:solidFill>
              </a:rPr>
              <a:t>https://tinyurl.com/y7fnqnek </a:t>
            </a:r>
            <a:endParaRPr lang="uk-UA" sz="1200" dirty="0" smtClean="0">
              <a:solidFill>
                <a:srgbClr val="00B0F0"/>
              </a:solidFill>
            </a:endParaRPr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Адаптивне</a:t>
            </a:r>
            <a:r>
              <a:rPr lang="ru-RU" sz="1200" dirty="0" smtClean="0"/>
              <a:t> </a:t>
            </a:r>
            <a:r>
              <a:rPr lang="ru-RU" sz="1200" dirty="0" err="1"/>
              <a:t>тестування</a:t>
            </a:r>
            <a:r>
              <a:rPr lang="ru-RU" sz="1200" dirty="0"/>
              <a:t> у </a:t>
            </a:r>
            <a:r>
              <a:rPr lang="ru-RU" sz="1200" dirty="0" err="1"/>
              <a:t>вивченні</a:t>
            </a:r>
            <a:r>
              <a:rPr lang="ru-RU" sz="1200" dirty="0"/>
              <a:t> </a:t>
            </a:r>
            <a:r>
              <a:rPr lang="ru-RU" sz="1200" dirty="0" err="1"/>
              <a:t>англійської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/>
              <a:t> </a:t>
            </a:r>
            <a:r>
              <a:rPr lang="en-US" sz="1200" dirty="0"/>
              <a:t>https://tinyurl.com/y7vn7g66 </a:t>
            </a:r>
            <a:r>
              <a:rPr lang="ru-RU" sz="1200" dirty="0" err="1"/>
              <a:t>Оцінювання</a:t>
            </a:r>
            <a:r>
              <a:rPr lang="ru-RU" sz="1200" dirty="0"/>
              <a:t> </a:t>
            </a:r>
            <a:r>
              <a:rPr lang="ru-RU" sz="1200" dirty="0" err="1"/>
              <a:t>глобальних</a:t>
            </a:r>
            <a:r>
              <a:rPr lang="ru-RU" sz="1200" dirty="0"/>
              <a:t> </a:t>
            </a:r>
            <a:r>
              <a:rPr lang="ru-RU" sz="1200" dirty="0" err="1"/>
              <a:t>умінь</a:t>
            </a:r>
            <a:r>
              <a:rPr lang="ru-RU" sz="1200" dirty="0"/>
              <a:t>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tinyurl.com/y74fcmzz</a:t>
            </a:r>
            <a:r>
              <a:rPr lang="uk-UA" sz="1200" dirty="0" smtClean="0"/>
              <a:t> </a:t>
            </a:r>
            <a:r>
              <a:rPr lang="en-US" sz="1200" dirty="0" smtClean="0"/>
              <a:t> </a:t>
            </a:r>
            <a:r>
              <a:rPr lang="ru-RU" sz="1200" dirty="0" err="1"/>
              <a:t>Створення</a:t>
            </a:r>
            <a:r>
              <a:rPr lang="ru-RU" sz="1200" dirty="0"/>
              <a:t> </a:t>
            </a:r>
            <a:r>
              <a:rPr lang="ru-RU" sz="1200" dirty="0" err="1"/>
              <a:t>тестів</a:t>
            </a:r>
            <a:r>
              <a:rPr lang="ru-RU" sz="1200" dirty="0"/>
              <a:t> для </a:t>
            </a:r>
            <a:r>
              <a:rPr lang="ru-RU" sz="1200" dirty="0" err="1"/>
              <a:t>підлітків</a:t>
            </a:r>
            <a:r>
              <a:rPr lang="ru-RU" sz="1200" dirty="0"/>
              <a:t> </a:t>
            </a: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tinyurl.com/y98koce9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Серія</a:t>
            </a:r>
            <a:r>
              <a:rPr lang="ru-RU" sz="1200" dirty="0" smtClean="0"/>
              <a:t> </a:t>
            </a:r>
            <a:r>
              <a:rPr lang="ru-RU" sz="1200" dirty="0" err="1"/>
              <a:t>вебінарів</a:t>
            </a:r>
            <a:r>
              <a:rPr lang="ru-RU" sz="1200" dirty="0"/>
              <a:t> для </a:t>
            </a:r>
            <a:r>
              <a:rPr lang="ru-RU" sz="1200" dirty="0" err="1"/>
              <a:t>вчителів</a:t>
            </a:r>
            <a:r>
              <a:rPr lang="ru-RU" sz="1200" dirty="0"/>
              <a:t> на тему </a:t>
            </a:r>
            <a:r>
              <a:rPr lang="ru-RU" sz="1200" dirty="0" err="1"/>
              <a:t>оцінювання</a:t>
            </a:r>
            <a:r>
              <a:rPr lang="ru-RU" sz="1200" dirty="0"/>
              <a:t> </a:t>
            </a:r>
            <a:r>
              <a:rPr lang="en-US" sz="1200" dirty="0"/>
              <a:t>https://tinyurl.com/y8tejpna Pearson - DINTERNAL EDUCATION 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Освітній</a:t>
            </a:r>
            <a:r>
              <a:rPr lang="ru-RU" sz="1200" dirty="0" smtClean="0"/>
              <a:t> </a:t>
            </a:r>
            <a:r>
              <a:rPr lang="ru-RU" sz="1200" dirty="0"/>
              <a:t>сайт «</a:t>
            </a:r>
            <a:r>
              <a:rPr lang="ru-RU" sz="1200" dirty="0" err="1"/>
              <a:t>Пірсон</a:t>
            </a:r>
            <a:r>
              <a:rPr lang="ru-RU" sz="1200" dirty="0"/>
              <a:t>» </a:t>
            </a:r>
            <a:r>
              <a:rPr lang="ru-RU" sz="1200" dirty="0" err="1"/>
              <a:t>Україна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B0F0"/>
                </a:solidFill>
              </a:rPr>
              <a:t>https://www.pearson.eu/cee/ukraine/homepage/ </a:t>
            </a:r>
            <a:endParaRPr lang="uk-UA" sz="1200" dirty="0" smtClean="0">
              <a:solidFill>
                <a:srgbClr val="00B0F0"/>
              </a:solidFill>
            </a:endParaRPr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Дистанційне</a:t>
            </a:r>
            <a:r>
              <a:rPr lang="ru-RU" sz="1200" dirty="0" smtClean="0"/>
              <a:t> </a:t>
            </a:r>
            <a:r>
              <a:rPr lang="ru-RU" sz="1200" dirty="0" err="1"/>
              <a:t>учіння</a:t>
            </a:r>
            <a:r>
              <a:rPr lang="ru-RU" sz="1200" dirty="0"/>
              <a:t> та </a:t>
            </a:r>
            <a:r>
              <a:rPr lang="ru-RU" sz="1200" dirty="0" err="1"/>
              <a:t>навчання</a:t>
            </a:r>
            <a:r>
              <a:rPr lang="ru-RU" sz="1200" dirty="0"/>
              <a:t> </a:t>
            </a:r>
            <a:r>
              <a:rPr lang="en-US" sz="1200" dirty="0"/>
              <a:t>https://tinyurl.com/ya5e77wl </a:t>
            </a:r>
            <a:r>
              <a:rPr lang="ru-RU" sz="1200" dirty="0" err="1"/>
              <a:t>Вебінари</a:t>
            </a:r>
            <a:r>
              <a:rPr lang="ru-RU" sz="1200" dirty="0"/>
              <a:t> та </a:t>
            </a:r>
            <a:r>
              <a:rPr lang="ru-RU" sz="1200" dirty="0" err="1"/>
              <a:t>відео</a:t>
            </a:r>
            <a:r>
              <a:rPr lang="ru-RU" sz="1200" dirty="0"/>
              <a:t> </a:t>
            </a:r>
            <a:r>
              <a:rPr lang="ru-RU" sz="1200" dirty="0" err="1"/>
              <a:t>тренінги</a:t>
            </a:r>
            <a:r>
              <a:rPr lang="ru-RU" sz="1200" dirty="0"/>
              <a:t> для </a:t>
            </a:r>
            <a:r>
              <a:rPr lang="ru-RU" sz="1200" dirty="0" err="1"/>
              <a:t>вчителів</a:t>
            </a:r>
            <a:r>
              <a:rPr lang="ru-RU" sz="1200" dirty="0"/>
              <a:t> </a:t>
            </a:r>
            <a:r>
              <a:rPr lang="ru-RU" sz="1200" dirty="0" err="1"/>
              <a:t>англійської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/>
              <a:t>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tinyurl.com/y9u6avf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 err="1"/>
              <a:t>Ресурси</a:t>
            </a:r>
            <a:r>
              <a:rPr lang="ru-RU" sz="1200" dirty="0"/>
              <a:t> для </a:t>
            </a:r>
            <a:r>
              <a:rPr lang="ru-RU" sz="1200" dirty="0" err="1"/>
              <a:t>вчителів</a:t>
            </a:r>
            <a:r>
              <a:rPr lang="ru-RU" sz="1200" dirty="0"/>
              <a:t> </a:t>
            </a:r>
            <a:r>
              <a:rPr lang="en-US" sz="1200" dirty="0"/>
              <a:t>https://tinyurl.com/yaz5mcch </a:t>
            </a:r>
            <a:r>
              <a:rPr lang="uk-UA" sz="1200" dirty="0" smtClean="0"/>
              <a:t> </a:t>
            </a:r>
            <a:r>
              <a:rPr lang="ru-RU" sz="1200" dirty="0" err="1" smtClean="0"/>
              <a:t>Ресурси</a:t>
            </a:r>
            <a:r>
              <a:rPr lang="ru-RU" sz="1200" dirty="0" smtClean="0"/>
              <a:t> </a:t>
            </a:r>
            <a:r>
              <a:rPr lang="ru-RU" sz="1200" dirty="0"/>
              <a:t>для </a:t>
            </a:r>
            <a:r>
              <a:rPr lang="ru-RU" sz="1200" dirty="0" err="1"/>
              <a:t>учнів</a:t>
            </a:r>
            <a:r>
              <a:rPr lang="ru-RU" sz="1200" dirty="0"/>
              <a:t> </a:t>
            </a:r>
            <a:r>
              <a:rPr lang="en-US" sz="1200" dirty="0"/>
              <a:t>https://tinyurl.com/y79lec3u 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Освітній</a:t>
            </a:r>
            <a:r>
              <a:rPr lang="ru-RU" sz="1200" dirty="0" smtClean="0"/>
              <a:t> </a:t>
            </a:r>
            <a:r>
              <a:rPr lang="ru-RU" sz="1200" dirty="0"/>
              <a:t>проект: уроки </a:t>
            </a:r>
            <a:r>
              <a:rPr lang="ru-RU" sz="1200" dirty="0" err="1"/>
              <a:t>наживо</a:t>
            </a:r>
            <a:r>
              <a:rPr lang="ru-RU" sz="1200" dirty="0"/>
              <a:t> </a:t>
            </a:r>
            <a:r>
              <a:rPr lang="en-US" sz="1200" dirty="0"/>
              <a:t>https://tinyurl.com/y9cvmmxx MACMILLAN </a:t>
            </a:r>
            <a:r>
              <a:rPr lang="en-US" sz="1200" dirty="0" smtClean="0"/>
              <a:t>EDUCATION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/>
              <a:t>Початкова школа: </a:t>
            </a:r>
            <a:r>
              <a:rPr lang="en-US" sz="1200" dirty="0"/>
              <a:t>https://macmillanukraine.com/distance-learning / </a:t>
            </a:r>
            <a:r>
              <a:rPr lang="ru-RU" sz="1200" dirty="0" err="1"/>
              <a:t>Середня</a:t>
            </a:r>
            <a:r>
              <a:rPr lang="ru-RU" sz="1200" dirty="0"/>
              <a:t> та </a:t>
            </a:r>
            <a:r>
              <a:rPr lang="ru-RU" sz="1200" dirty="0" err="1"/>
              <a:t>старша</a:t>
            </a:r>
            <a:r>
              <a:rPr lang="ru-RU" sz="1200" dirty="0"/>
              <a:t> школа </a:t>
            </a:r>
            <a:r>
              <a:rPr lang="en-US" sz="1200" dirty="0"/>
              <a:t>https://macmillanukraine.com/distance-learning 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 err="1"/>
              <a:t>Відеоінструкції</a:t>
            </a:r>
            <a:r>
              <a:rPr lang="ru-RU" sz="1200" dirty="0"/>
              <a:t> </a:t>
            </a:r>
            <a:r>
              <a:rPr lang="ru-RU" sz="1200" dirty="0" err="1"/>
              <a:t>стосовно</a:t>
            </a:r>
            <a:r>
              <a:rPr lang="ru-RU" sz="1200" dirty="0"/>
              <a:t> </a:t>
            </a:r>
            <a:r>
              <a:rPr lang="ru-RU" sz="1200" dirty="0" err="1"/>
              <a:t>роботи</a:t>
            </a:r>
            <a:r>
              <a:rPr lang="ru-RU" sz="1200" dirty="0"/>
              <a:t> з онлайн-ресурсами </a:t>
            </a:r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www.youtube.com/channel/UCy6NceQPLfFGjKuq6l8l-3w/playlists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 err="1"/>
              <a:t>Вебінари</a:t>
            </a:r>
            <a:r>
              <a:rPr lang="ru-RU" sz="1200" dirty="0"/>
              <a:t> з </a:t>
            </a:r>
            <a:r>
              <a:rPr lang="ru-RU" sz="1200" dirty="0" err="1"/>
              <a:t>експертами</a:t>
            </a:r>
            <a:r>
              <a:rPr lang="ru-RU" sz="1200" dirty="0"/>
              <a:t> по </a:t>
            </a:r>
            <a:r>
              <a:rPr lang="ru-RU" sz="1200" dirty="0" err="1"/>
              <a:t>дистанційному</a:t>
            </a:r>
            <a:r>
              <a:rPr lang="ru-RU" sz="1200" dirty="0"/>
              <a:t> </a:t>
            </a:r>
            <a:r>
              <a:rPr lang="ru-RU" sz="1200" dirty="0" err="1"/>
              <a:t>навчанню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B0F0"/>
                </a:solidFill>
              </a:rPr>
              <a:t>https://www.macmillanenglish.com/tr/distance-teaching-and-learninghub/knowhow/webinars</a:t>
            </a:r>
            <a:r>
              <a:rPr lang="en-US" sz="1200" dirty="0"/>
              <a:t>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2808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75" y="100668"/>
            <a:ext cx="8520600" cy="679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>
              <a:lnSpc>
                <a:spcPct val="115000"/>
              </a:lnSpc>
              <a:buSzPct val="108108"/>
            </a:pPr>
            <a:r>
              <a:rPr lang="ru-RU" sz="1600" dirty="0"/>
              <a:t>МОВНО-ЛІТЕРАТУРНА ОСВІТНЯ ГАЛУЗЬ. ІНОЗЕМНІ </a:t>
            </a:r>
            <a:r>
              <a:rPr lang="ru-RU" sz="1600" dirty="0" smtClean="0"/>
              <a:t>МОВИ. </a:t>
            </a:r>
            <a:br>
              <a:rPr lang="ru-RU" sz="1600" dirty="0" smtClean="0"/>
            </a:br>
            <a:r>
              <a:rPr lang="ru-RU" sz="1600" dirty="0" smtClean="0"/>
              <a:t>НІМЕЦЬКА МОВА</a:t>
            </a:r>
            <a:br>
              <a:rPr lang="ru-RU" sz="1600" dirty="0" smtClean="0"/>
            </a:br>
            <a:endParaRPr sz="1600" dirty="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209725" y="780175"/>
            <a:ext cx="8622650" cy="436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Bef>
                <a:spcPts val="600"/>
              </a:spcBef>
              <a:buSzPct val="102418"/>
            </a:pPr>
            <a:r>
              <a:rPr lang="ru-RU" sz="1200" dirty="0" smtClean="0"/>
              <a:t>Дитячий </a:t>
            </a:r>
            <a:r>
              <a:rPr lang="ru-RU" sz="1200" dirty="0" err="1"/>
              <a:t>Університет</a:t>
            </a:r>
            <a:r>
              <a:rPr lang="ru-RU" sz="1200" dirty="0"/>
              <a:t> для </a:t>
            </a:r>
            <a:r>
              <a:rPr lang="ru-RU" sz="1200" dirty="0" err="1"/>
              <a:t>дітей</a:t>
            </a:r>
            <a:r>
              <a:rPr lang="ru-RU" sz="1200" dirty="0"/>
              <a:t> </a:t>
            </a:r>
            <a:r>
              <a:rPr lang="ru-RU" sz="1200" dirty="0" err="1"/>
              <a:t>віком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8 до 12 </a:t>
            </a:r>
            <a:r>
              <a:rPr lang="ru-RU" sz="1200" dirty="0" err="1" smtClean="0"/>
              <a:t>років</a:t>
            </a:r>
            <a:r>
              <a:rPr lang="ru-RU" sz="1200" dirty="0" smtClean="0"/>
              <a:t> </a:t>
            </a:r>
            <a:r>
              <a:rPr lang="en-US" sz="1200" dirty="0" smtClean="0">
                <a:solidFill>
                  <a:srgbClr val="00B0F0"/>
                </a:solidFill>
              </a:rPr>
              <a:t>https</a:t>
            </a:r>
            <a:r>
              <a:rPr lang="en-US" sz="1200" dirty="0">
                <a:solidFill>
                  <a:srgbClr val="00B0F0"/>
                </a:solidFill>
              </a:rPr>
              <a:t>://tinyurl.com/y7p7w6sn </a:t>
            </a:r>
            <a:endParaRPr lang="uk-UA" sz="1200" dirty="0" smtClean="0">
              <a:solidFill>
                <a:srgbClr val="00B0F0"/>
              </a:solidFill>
            </a:endParaRPr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smtClean="0"/>
              <a:t>Онлайн-</a:t>
            </a:r>
            <a:r>
              <a:rPr lang="ru-RU" sz="1200" dirty="0" err="1" smtClean="0"/>
              <a:t>університет</a:t>
            </a:r>
            <a:r>
              <a:rPr lang="ru-RU" sz="1200" dirty="0" smtClean="0"/>
              <a:t> </a:t>
            </a:r>
            <a:r>
              <a:rPr lang="en-US" sz="1200" dirty="0" err="1"/>
              <a:t>JuniorUni</a:t>
            </a:r>
            <a:r>
              <a:rPr lang="en-US" sz="1200" dirty="0"/>
              <a:t> </a:t>
            </a:r>
            <a:r>
              <a:rPr lang="ru-RU" sz="1200" dirty="0"/>
              <a:t>для </a:t>
            </a:r>
            <a:r>
              <a:rPr lang="ru-RU" sz="1200" dirty="0" err="1"/>
              <a:t>учнів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12 до 14 </a:t>
            </a:r>
            <a:r>
              <a:rPr lang="ru-RU" sz="1200" dirty="0" err="1"/>
              <a:t>років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B0F0"/>
                </a:solidFill>
              </a:rPr>
              <a:t>https://tinyurl.com/yamzdemt </a:t>
            </a:r>
            <a:endParaRPr lang="uk-UA" sz="1200" dirty="0" smtClean="0">
              <a:solidFill>
                <a:srgbClr val="00B0F0"/>
              </a:solidFill>
            </a:endParaRPr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Безкоштовна</a:t>
            </a:r>
            <a:r>
              <a:rPr lang="ru-RU" sz="1200" dirty="0" smtClean="0"/>
              <a:t> </a:t>
            </a:r>
            <a:r>
              <a:rPr lang="ru-RU" sz="1200" dirty="0" err="1"/>
              <a:t>комп'ютерна</a:t>
            </a:r>
            <a:r>
              <a:rPr lang="ru-RU" sz="1200" dirty="0"/>
              <a:t> </a:t>
            </a:r>
            <a:r>
              <a:rPr lang="ru-RU" sz="1200" dirty="0" err="1"/>
              <a:t>гра</a:t>
            </a:r>
            <a:r>
              <a:rPr lang="ru-RU" sz="1200" dirty="0"/>
              <a:t> для </a:t>
            </a:r>
            <a:r>
              <a:rPr lang="ru-RU" sz="1200" dirty="0" err="1"/>
              <a:t>учнів</a:t>
            </a:r>
            <a:r>
              <a:rPr lang="ru-RU" sz="1200" dirty="0"/>
              <a:t> </a:t>
            </a:r>
            <a:r>
              <a:rPr lang="ru-RU" sz="1200" dirty="0" err="1"/>
              <a:t>віком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8 до 12 </a:t>
            </a:r>
            <a:r>
              <a:rPr lang="ru-RU" sz="1200" dirty="0" err="1" smtClean="0"/>
              <a:t>років</a:t>
            </a:r>
            <a:r>
              <a:rPr lang="ru-RU" sz="1200" dirty="0" smtClean="0"/>
              <a:t> </a:t>
            </a:r>
            <a:r>
              <a:rPr lang="en-US" sz="1200" dirty="0">
                <a:solidFill>
                  <a:srgbClr val="00B0F0"/>
                </a:solidFill>
              </a:rPr>
              <a:t>https://tinyurl.com/ycfap3vw </a:t>
            </a:r>
            <a:endParaRPr lang="uk-UA" sz="1200" dirty="0" smtClean="0">
              <a:solidFill>
                <a:srgbClr val="00B0F0"/>
              </a:solidFill>
            </a:endParaRPr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Місто</a:t>
            </a:r>
            <a:r>
              <a:rPr lang="ru-RU" sz="1200" dirty="0" smtClean="0"/>
              <a:t> </a:t>
            </a:r>
            <a:r>
              <a:rPr lang="ru-RU" sz="1200" dirty="0" err="1"/>
              <a:t>слів</a:t>
            </a:r>
            <a:r>
              <a:rPr lang="ru-RU" sz="1200" dirty="0"/>
              <a:t>. </a:t>
            </a:r>
            <a:r>
              <a:rPr lang="ru-RU" sz="1200" dirty="0" err="1"/>
              <a:t>Навчальний</a:t>
            </a:r>
            <a:r>
              <a:rPr lang="ru-RU" sz="1200" dirty="0"/>
              <a:t> </a:t>
            </a:r>
            <a:r>
              <a:rPr lang="ru-RU" sz="1200" dirty="0" err="1"/>
              <a:t>додаток</a:t>
            </a:r>
            <a:r>
              <a:rPr lang="ru-RU" sz="1200" dirty="0"/>
              <a:t> для </a:t>
            </a:r>
            <a:r>
              <a:rPr lang="ru-RU" sz="1200" dirty="0" err="1"/>
              <a:t>опанування</a:t>
            </a:r>
            <a:r>
              <a:rPr lang="ru-RU" sz="1200" dirty="0"/>
              <a:t> лексики </a:t>
            </a:r>
            <a:r>
              <a:rPr lang="ru-RU" sz="1200" dirty="0" err="1"/>
              <a:t>рівня</a:t>
            </a:r>
            <a:r>
              <a:rPr lang="ru-RU" sz="1200" dirty="0"/>
              <a:t> </a:t>
            </a:r>
            <a:r>
              <a:rPr lang="en-US" sz="1200" dirty="0"/>
              <a:t>A1/A2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tinyurl.com/h2tcz7w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en-US" sz="1200" dirty="0"/>
              <a:t>10 </a:t>
            </a:r>
            <a:r>
              <a:rPr lang="ru-RU" sz="1200" dirty="0" err="1"/>
              <a:t>навчальних</a:t>
            </a:r>
            <a:r>
              <a:rPr lang="ru-RU" sz="1200" dirty="0"/>
              <a:t> </a:t>
            </a:r>
            <a:r>
              <a:rPr lang="ru-RU" sz="1200" dirty="0" err="1"/>
              <a:t>розділів</a:t>
            </a:r>
            <a:r>
              <a:rPr lang="ru-RU" sz="1200" dirty="0"/>
              <a:t> для </a:t>
            </a:r>
            <a:r>
              <a:rPr lang="ru-RU" sz="1200" dirty="0" err="1"/>
              <a:t>опрацювання</a:t>
            </a:r>
            <a:r>
              <a:rPr lang="ru-RU" sz="1200" dirty="0"/>
              <a:t> лексики та </a:t>
            </a:r>
            <a:r>
              <a:rPr lang="ru-RU" sz="1200" dirty="0" err="1"/>
              <a:t>граматичних</a:t>
            </a:r>
            <a:r>
              <a:rPr lang="ru-RU" sz="1200" dirty="0"/>
              <a:t> структур </a:t>
            </a:r>
            <a:r>
              <a:rPr lang="en-US" sz="1200" dirty="0" smtClean="0">
                <a:solidFill>
                  <a:srgbClr val="00B0F0"/>
                </a:solidFill>
              </a:rPr>
              <a:t>https</a:t>
            </a:r>
            <a:r>
              <a:rPr lang="en-US" sz="1200" dirty="0">
                <a:solidFill>
                  <a:srgbClr val="00B0F0"/>
                </a:solidFill>
              </a:rPr>
              <a:t>://tinyurl.com/y9ne2nkk </a:t>
            </a:r>
            <a:endParaRPr lang="uk-UA" sz="1200" dirty="0" smtClean="0">
              <a:solidFill>
                <a:srgbClr val="00B0F0"/>
              </a:solidFill>
            </a:endParaRPr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smtClean="0"/>
              <a:t>Казки </a:t>
            </a:r>
            <a:r>
              <a:rPr lang="ru-RU" sz="1200" dirty="0"/>
              <a:t>з </a:t>
            </a:r>
            <a:r>
              <a:rPr lang="ru-RU" sz="1200" dirty="0" err="1"/>
              <a:t>усього</a:t>
            </a:r>
            <a:r>
              <a:rPr lang="ru-RU" sz="1200" dirty="0"/>
              <a:t> </a:t>
            </a:r>
            <a:r>
              <a:rPr lang="ru-RU" sz="1200" dirty="0" err="1"/>
              <a:t>світу</a:t>
            </a:r>
            <a:r>
              <a:rPr lang="ru-RU" sz="1200" dirty="0"/>
              <a:t>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tinyurl.com/y78hfalz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/>
              <a:t>Для </a:t>
            </a:r>
            <a:r>
              <a:rPr lang="ru-RU" sz="1200" dirty="0" err="1"/>
              <a:t>вчителів</a:t>
            </a:r>
            <a:r>
              <a:rPr lang="ru-RU" sz="1200" dirty="0"/>
              <a:t> </a:t>
            </a:r>
            <a:r>
              <a:rPr lang="ru-RU" sz="1200" dirty="0" err="1"/>
              <a:t>Безкоштовні</a:t>
            </a:r>
            <a:r>
              <a:rPr lang="ru-RU" sz="1200" dirty="0"/>
              <a:t> </a:t>
            </a:r>
            <a:r>
              <a:rPr lang="ru-RU" sz="1200" dirty="0" err="1"/>
              <a:t>вебінари</a:t>
            </a:r>
            <a:r>
              <a:rPr lang="ru-RU" sz="1200" dirty="0"/>
              <a:t> для </a:t>
            </a:r>
            <a:r>
              <a:rPr lang="ru-RU" sz="1200" dirty="0" err="1"/>
              <a:t>вчителів</a:t>
            </a:r>
            <a:r>
              <a:rPr lang="ru-RU" sz="1200" dirty="0"/>
              <a:t> </a:t>
            </a:r>
            <a:r>
              <a:rPr lang="ru-RU" sz="1200" dirty="0" err="1"/>
              <a:t>німецької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B0F0"/>
                </a:solidFill>
              </a:rPr>
              <a:t>Goethe-</a:t>
            </a:r>
            <a:r>
              <a:rPr lang="en-US" sz="1200" dirty="0" err="1">
                <a:solidFill>
                  <a:srgbClr val="00B0F0"/>
                </a:solidFill>
              </a:rPr>
              <a:t>Institut</a:t>
            </a:r>
            <a:r>
              <a:rPr lang="en-US" sz="1200" dirty="0">
                <a:solidFill>
                  <a:srgbClr val="00B0F0"/>
                </a:solidFill>
              </a:rPr>
              <a:t> https://tinyurl.com/y8lbjfg6 https://tinyurl.com/ychn9gns </a:t>
            </a:r>
            <a:endParaRPr lang="uk-UA" sz="1200" dirty="0" smtClean="0">
              <a:solidFill>
                <a:srgbClr val="00B0F0"/>
              </a:solidFill>
            </a:endParaRPr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Матеріали</a:t>
            </a:r>
            <a:r>
              <a:rPr lang="ru-RU" sz="1200" dirty="0" smtClean="0"/>
              <a:t> </a:t>
            </a:r>
            <a:r>
              <a:rPr lang="ru-RU" sz="1200" dirty="0"/>
              <a:t>для </a:t>
            </a:r>
            <a:r>
              <a:rPr lang="ru-RU" sz="1200" dirty="0" err="1"/>
              <a:t>навчання</a:t>
            </a:r>
            <a:r>
              <a:rPr lang="ru-RU" sz="1200" dirty="0"/>
              <a:t>, </a:t>
            </a:r>
            <a:r>
              <a:rPr lang="ru-RU" sz="1200" dirty="0" err="1"/>
              <a:t>цікаві</a:t>
            </a:r>
            <a:r>
              <a:rPr lang="ru-RU" sz="1200" dirty="0"/>
              <a:t> </a:t>
            </a:r>
            <a:r>
              <a:rPr lang="ru-RU" sz="1200" dirty="0" err="1"/>
              <a:t>ідеї</a:t>
            </a:r>
            <a:r>
              <a:rPr lang="ru-RU" sz="1200" dirty="0"/>
              <a:t> для занять, </a:t>
            </a:r>
            <a:r>
              <a:rPr lang="ru-RU" sz="1200" dirty="0" err="1"/>
              <a:t>актуальні</a:t>
            </a:r>
            <a:r>
              <a:rPr lang="ru-RU" sz="1200" dirty="0"/>
              <a:t> теми з методики та дидактики </a:t>
            </a:r>
            <a:r>
              <a:rPr lang="ru-RU" sz="1200" dirty="0" err="1"/>
              <a:t>німецької</a:t>
            </a:r>
            <a:r>
              <a:rPr lang="ru-RU" sz="1200" dirty="0"/>
              <a:t> </a:t>
            </a:r>
            <a:r>
              <a:rPr lang="ru-RU" sz="1200" dirty="0" err="1"/>
              <a:t>мови</a:t>
            </a:r>
            <a:r>
              <a:rPr lang="ru-RU" sz="1200" dirty="0"/>
              <a:t> </a:t>
            </a: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tinyurl.com/yba2l3c5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/>
              <a:t>Онлайн платформа </a:t>
            </a:r>
            <a:r>
              <a:rPr lang="en-US" sz="1200" dirty="0"/>
              <a:t>Goethe-</a:t>
            </a:r>
            <a:r>
              <a:rPr lang="en-US" sz="1200" dirty="0" err="1"/>
              <a:t>Institut</a:t>
            </a:r>
            <a:r>
              <a:rPr lang="en-US" sz="1200" dirty="0"/>
              <a:t> «</a:t>
            </a:r>
            <a:r>
              <a:rPr lang="ru-RU" sz="1200" dirty="0" err="1"/>
              <a:t>Німецька</a:t>
            </a:r>
            <a:r>
              <a:rPr lang="ru-RU" sz="1200" dirty="0"/>
              <a:t> в </a:t>
            </a:r>
            <a:r>
              <a:rPr lang="ru-RU" sz="1200" dirty="0" err="1"/>
              <a:t>початковій</a:t>
            </a:r>
            <a:r>
              <a:rPr lang="ru-RU" sz="1200" dirty="0"/>
              <a:t> </a:t>
            </a:r>
            <a:r>
              <a:rPr lang="ru-RU" sz="1200" dirty="0" err="1"/>
              <a:t>школі</a:t>
            </a:r>
            <a:r>
              <a:rPr lang="ru-RU" sz="1200" dirty="0"/>
              <a:t>»: </a:t>
            </a:r>
            <a:r>
              <a:rPr lang="ru-RU" sz="1200" dirty="0" err="1"/>
              <a:t>добірка</a:t>
            </a:r>
            <a:r>
              <a:rPr lang="ru-RU" sz="1200" dirty="0"/>
              <a:t> </a:t>
            </a:r>
            <a:r>
              <a:rPr lang="ru-RU" sz="1200" dirty="0" err="1"/>
              <a:t>матеріалів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використовувати</a:t>
            </a:r>
            <a:r>
              <a:rPr lang="ru-RU" sz="1200" dirty="0"/>
              <a:t>, </a:t>
            </a:r>
            <a:r>
              <a:rPr lang="ru-RU" sz="1200" dirty="0" err="1"/>
              <a:t>щоб</a:t>
            </a:r>
            <a:r>
              <a:rPr lang="ru-RU" sz="1200" dirty="0"/>
              <a:t> </a:t>
            </a:r>
            <a:r>
              <a:rPr lang="ru-RU" sz="1200" dirty="0" err="1"/>
              <a:t>зробити</a:t>
            </a:r>
            <a:r>
              <a:rPr lang="ru-RU" sz="1200" dirty="0"/>
              <a:t> уроки </a:t>
            </a:r>
            <a:r>
              <a:rPr lang="ru-RU" sz="1200" dirty="0" err="1"/>
              <a:t>веселими</a:t>
            </a:r>
            <a:r>
              <a:rPr lang="ru-RU" sz="1200" dirty="0"/>
              <a:t> та </a:t>
            </a:r>
            <a:r>
              <a:rPr lang="ru-RU" sz="1200" dirty="0" err="1"/>
              <a:t>різноманітними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B0F0"/>
                </a:solidFill>
              </a:rPr>
              <a:t>https://tinyurl.com/y9srcdx7 </a:t>
            </a:r>
            <a:endParaRPr lang="uk-UA" sz="1200" dirty="0" smtClean="0">
              <a:solidFill>
                <a:srgbClr val="00B0F0"/>
              </a:solidFill>
            </a:endParaRPr>
          </a:p>
          <a:p>
            <a:pPr marL="342900">
              <a:spcBef>
                <a:spcPts val="600"/>
              </a:spcBef>
              <a:buSzPct val="102418"/>
            </a:pPr>
            <a:r>
              <a:rPr lang="ru-RU" sz="1200" dirty="0" err="1" smtClean="0"/>
              <a:t>Проєкт</a:t>
            </a:r>
            <a:r>
              <a:rPr lang="ru-RU" sz="1200" dirty="0" smtClean="0"/>
              <a:t> </a:t>
            </a:r>
            <a:r>
              <a:rPr lang="ru-RU" sz="1200" dirty="0"/>
              <a:t>«</a:t>
            </a:r>
            <a:r>
              <a:rPr lang="en-US" sz="1200" dirty="0" err="1"/>
              <a:t>Lautstark</a:t>
            </a:r>
            <a:r>
              <a:rPr lang="en-US" sz="1200" dirty="0"/>
              <a:t>»: </a:t>
            </a:r>
            <a:r>
              <a:rPr lang="ru-RU" sz="1200" dirty="0" err="1"/>
              <a:t>різноманітні</a:t>
            </a:r>
            <a:r>
              <a:rPr lang="ru-RU" sz="1200" dirty="0"/>
              <a:t> </a:t>
            </a:r>
            <a:r>
              <a:rPr lang="ru-RU" sz="1200" dirty="0" err="1"/>
              <a:t>дидактичні</a:t>
            </a:r>
            <a:r>
              <a:rPr lang="ru-RU" sz="1200" dirty="0"/>
              <a:t> </a:t>
            </a:r>
            <a:r>
              <a:rPr lang="ru-RU" sz="1200" dirty="0" err="1"/>
              <a:t>матеріали</a:t>
            </a:r>
            <a:r>
              <a:rPr lang="ru-RU" sz="1200" dirty="0"/>
              <a:t> до теми «Популярна </a:t>
            </a:r>
            <a:r>
              <a:rPr lang="ru-RU" sz="1200" dirty="0" err="1"/>
              <a:t>музика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Німеччини</a:t>
            </a:r>
            <a:r>
              <a:rPr lang="ru-RU" sz="1200" dirty="0"/>
              <a:t>» </a:t>
            </a:r>
            <a:r>
              <a:rPr lang="en-US" sz="1200" dirty="0">
                <a:solidFill>
                  <a:srgbClr val="00B0F0"/>
                </a:solidFill>
              </a:rPr>
              <a:t>https://tinyurl.com/ycmrcrfd </a:t>
            </a:r>
            <a:r>
              <a:rPr lang="ru-RU" sz="1200" dirty="0" err="1"/>
              <a:t>Художні</a:t>
            </a:r>
            <a:r>
              <a:rPr lang="ru-RU" sz="1200" dirty="0"/>
              <a:t> </a:t>
            </a:r>
            <a:r>
              <a:rPr lang="ru-RU" sz="1200" dirty="0" err="1"/>
              <a:t>фільми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відеоролики</a:t>
            </a:r>
            <a:r>
              <a:rPr lang="ru-RU" sz="1200" dirty="0"/>
              <a:t> для </a:t>
            </a:r>
            <a:r>
              <a:rPr lang="ru-RU" sz="1200" dirty="0" err="1"/>
              <a:t>мотивації</a:t>
            </a:r>
            <a:r>
              <a:rPr lang="ru-RU" sz="1200" dirty="0"/>
              <a:t> </a:t>
            </a:r>
            <a:r>
              <a:rPr lang="ru-RU" sz="1200" dirty="0" err="1"/>
              <a:t>учнів</a:t>
            </a:r>
            <a:r>
              <a:rPr lang="ru-RU" sz="1200" dirty="0"/>
              <a:t> у </a:t>
            </a:r>
            <a:r>
              <a:rPr lang="ru-RU" sz="1200" dirty="0" err="1"/>
              <a:t>процесі</a:t>
            </a:r>
            <a:r>
              <a:rPr lang="ru-RU" sz="1200" dirty="0"/>
              <a:t> </a:t>
            </a:r>
            <a:r>
              <a:rPr lang="ru-RU" sz="1200" dirty="0" err="1"/>
              <a:t>навчання</a:t>
            </a:r>
            <a:r>
              <a:rPr lang="ru-RU" sz="1200" dirty="0"/>
              <a:t>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tinyurl.com/y7laq7l4</a:t>
            </a:r>
            <a:endParaRPr lang="uk-UA" sz="1200" dirty="0" smtClean="0"/>
          </a:p>
          <a:p>
            <a:pPr marL="342900">
              <a:spcBef>
                <a:spcPts val="600"/>
              </a:spcBef>
              <a:buSzPct val="102418"/>
            </a:pPr>
            <a:r>
              <a:rPr lang="en-US" sz="1200" dirty="0" smtClean="0"/>
              <a:t> </a:t>
            </a:r>
            <a:r>
              <a:rPr lang="ru-RU" sz="1200" dirty="0" err="1"/>
              <a:t>Дидактичні</a:t>
            </a:r>
            <a:r>
              <a:rPr lang="ru-RU" sz="1200" dirty="0"/>
              <a:t> </a:t>
            </a:r>
            <a:r>
              <a:rPr lang="ru-RU" sz="1200" dirty="0" err="1"/>
              <a:t>матеріали</a:t>
            </a:r>
            <a:r>
              <a:rPr lang="ru-RU" sz="1200" dirty="0"/>
              <a:t> з </a:t>
            </a:r>
            <a:r>
              <a:rPr lang="ru-RU" sz="1200" dirty="0" err="1"/>
              <a:t>літератури</a:t>
            </a:r>
            <a:r>
              <a:rPr lang="ru-RU" sz="1200" dirty="0"/>
              <a:t> </a:t>
            </a:r>
            <a:r>
              <a:rPr lang="en-US" sz="1200" dirty="0">
                <a:solidFill>
                  <a:srgbClr val="00B0F0"/>
                </a:solidFill>
              </a:rPr>
              <a:t>https://tinyurl.com/yc4993cf</a:t>
            </a:r>
            <a:endParaRPr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083175" y="39600"/>
            <a:ext cx="4866600" cy="7647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900">
                <a:latin typeface="Times New Roman"/>
                <a:ea typeface="Times New Roman"/>
                <a:cs typeface="Times New Roman"/>
                <a:sym typeface="Times New Roman"/>
              </a:rPr>
              <a:t>Основні аспекти евалюації НУШ в освіті міста включають: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940675" y="907175"/>
            <a:ext cx="5151600" cy="4093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Оцінку навчальних досягнень учнів: вимірювання знань, навичок та розуміння учнів у певних предметах або областях знань.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Оцінку ефективності педагогічних методів і програм. Які методи навчання найбільш ефективні і які можуть бути вдосконалені.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Оцінку роботи освітніх закладів, самооцінку.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Оцінку результатів освітньої політики НУШ: вчителі оцінюють ефективність своїх дій, щоб визначити, як вони впливають на якість освіти.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★"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Збір даних для прийняття рішень.Робота над помилками.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Результатами спільної евалюації учасники методичної студії зможуть скористатися  для прийняття управлінських та педагогічних рішень, наприклад, для вдосконалення впровадження НУШ в закладах освіти міста.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200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69" y="0"/>
            <a:ext cx="36358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137950"/>
            <a:ext cx="8520600" cy="572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6698"/>
              <a:buFont typeface="Arial"/>
              <a:buNone/>
            </a:pPr>
            <a:r>
              <a:rPr lang="uk" sz="2355">
                <a:solidFill>
                  <a:srgbClr val="38761D"/>
                </a:solidFill>
              </a:rPr>
              <a:t>Навчально-методична скарбниця НУШ 5-6 класи</a:t>
            </a:r>
            <a:endParaRPr sz="3355">
              <a:solidFill>
                <a:srgbClr val="38761D"/>
              </a:solidFill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191975" y="912950"/>
            <a:ext cx="8738700" cy="3896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2100" dirty="0"/>
              <a:t>Навчально-методичні матеріали для 5-6 класів розміщено на офіційному сайті Державної наукової установи «Інститут модернізації змісту освіти» у рубриці «Навчально-методична скарбниця НУШ 5-6 класи» (календарно-тематичне планування, методичні рекомендації для вчительства та навчально-методичні комплекти для пілотування відповідних програм).</a:t>
            </a:r>
            <a:endParaRPr sz="21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uk" sz="2100" u="sng" dirty="0">
                <a:solidFill>
                  <a:schemeClr val="hlink"/>
                </a:solidFill>
                <a:hlinkClick r:id="rId3"/>
              </a:rPr>
              <a:t>https://docs.google.com/spreadsheets/d/1mC99CMln4MEbhW_G4v62ptgK8i0MpJAv/edit#gid=1489654466</a:t>
            </a:r>
            <a:r>
              <a:rPr lang="uk" sz="2100" dirty="0"/>
              <a:t> </a:t>
            </a:r>
            <a:endParaRPr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105000"/>
            <a:ext cx="8520600" cy="792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buSzPct val="111111"/>
            </a:pP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Всеукраїнська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школа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онлайн</a:t>
            </a:r>
            <a:endParaRPr dirty="0"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194254" y="1118919"/>
            <a:ext cx="8520600" cy="341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uk" sz="185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ВШО –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онлайн-ресурс для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змішаного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дистанційного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навчання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учнів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освітніми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матеріалами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учнів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педагогічних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працівників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пройшли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експертизу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відповідають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державним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освітнім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стандартам.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uk" sz="2350" dirty="0" smtClean="0">
                <a:solidFill>
                  <a:schemeClr val="dk1"/>
                </a:solidFill>
                <a:highlight>
                  <a:srgbClr val="FFFFFF"/>
                </a:highlight>
              </a:rPr>
              <a:t>На </a:t>
            </a:r>
            <a:r>
              <a:rPr lang="uk" sz="2350" dirty="0">
                <a:solidFill>
                  <a:schemeClr val="dk1"/>
                </a:solidFill>
                <a:highlight>
                  <a:srgbClr val="FFFFFF"/>
                </a:highlight>
              </a:rPr>
              <a:t>сьогодні на платформі Всеукраїнської школи онлайн розміщено діагностувальні тести з </a:t>
            </a:r>
            <a:r>
              <a:rPr lang="uk" sz="2350" dirty="0" smtClean="0">
                <a:solidFill>
                  <a:schemeClr val="dk1"/>
                </a:solidFill>
                <a:highlight>
                  <a:srgbClr val="FFFFFF"/>
                </a:highlight>
              </a:rPr>
              <a:t>різних предметів. </a:t>
            </a:r>
            <a:r>
              <a:rPr lang="uk" sz="2350" dirty="0" smtClean="0">
                <a:solidFill>
                  <a:schemeClr val="dk1"/>
                </a:solidFill>
                <a:highlight>
                  <a:srgbClr val="FFFFFF"/>
                </a:highlight>
              </a:rPr>
              <a:t>Діагностувальними </a:t>
            </a:r>
            <a:r>
              <a:rPr lang="uk" sz="2350" dirty="0">
                <a:solidFill>
                  <a:schemeClr val="dk1"/>
                </a:solidFill>
                <a:highlight>
                  <a:srgbClr val="FFFFFF"/>
                </a:highlight>
              </a:rPr>
              <a:t>тестами можуть скористатися вчителі для виявлення навчальних втрат і учні для самооцінювання.</a:t>
            </a:r>
            <a:endParaRPr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0393" y="133975"/>
            <a:ext cx="8521907" cy="587478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uk"/>
              <a:t>Медіаграмотність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238725" y="822121"/>
            <a:ext cx="8739000" cy="391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uk" sz="2000" dirty="0"/>
              <a:t>Державний стандарт базової середньої освіти містить значний медіаосвітній потенціал. Для його реалізації створено дві навчальні програми «Основи медіаграмотності» для 5-6 та 7-8 класу закладів загальної середньої </a:t>
            </a:r>
            <a:r>
              <a:rPr lang="uk" sz="2000" dirty="0" smtClean="0"/>
              <a:t>освіти</a:t>
            </a:r>
            <a:r>
              <a:rPr lang="uk" sz="2000" dirty="0"/>
              <a:t> </a:t>
            </a:r>
            <a:r>
              <a:rPr lang="uk" sz="2000" dirty="0" smtClean="0"/>
              <a:t>(</a:t>
            </a:r>
            <a:r>
              <a:rPr lang="uk" sz="2000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uk" sz="2000" u="sng" dirty="0">
                <a:solidFill>
                  <a:schemeClr val="hlink"/>
                </a:solidFill>
                <a:hlinkClick r:id="rId3"/>
              </a:rPr>
              <a:t>://www.aup.com.ua/mediaosv/navchalni-programy/</a:t>
            </a:r>
            <a:r>
              <a:rPr lang="uk" sz="2000" dirty="0"/>
              <a:t> ) </a:t>
            </a:r>
            <a:endParaRPr lang="uk" sz="2000" dirty="0" smtClean="0"/>
          </a:p>
          <a:p>
            <a:pPr marL="0" lvl="0" indent="0"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умовах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повномасштабної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війської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агресії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Академія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української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преси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започаткувала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на </a:t>
            </a:r>
            <a:r>
              <a:rPr lang="ru-RU" sz="2000" dirty="0" err="1">
                <a:solidFill>
                  <a:srgbClr val="8C8282"/>
                </a:solidFill>
                <a:latin typeface="Arial" panose="020B0604020202020204" pitchFamily="34" charset="0"/>
                <a:hlinkClick r:id="rId4"/>
              </a:rPr>
              <a:t>Тулбоксі</a:t>
            </a:r>
            <a:r>
              <a:rPr lang="ru-RU" sz="2000" dirty="0">
                <a:solidFill>
                  <a:srgbClr val="8C8282"/>
                </a:solidFill>
                <a:latin typeface="Arial" panose="020B0604020202020204" pitchFamily="34" charset="0"/>
                <a:hlinkClick r:id="rId4"/>
              </a:rPr>
              <a:t> для </a:t>
            </a:r>
            <a:r>
              <a:rPr lang="ru-RU" sz="2000" dirty="0" err="1">
                <a:solidFill>
                  <a:srgbClr val="8C8282"/>
                </a:solidFill>
                <a:latin typeface="Arial" panose="020B0604020202020204" pitchFamily="34" charset="0"/>
                <a:hlinkClick r:id="rId4"/>
              </a:rPr>
              <a:t>вчителів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 (уроки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вправи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заняття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інтегровані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елементи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медіаграмотності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нову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рубрику «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Медіаграмотність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умовах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війни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».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Зокрема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розроблено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вправи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критичного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мислення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елементами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медіаграмотності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на тему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війни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на уроках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початковій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школі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0393" y="133975"/>
            <a:ext cx="8521907" cy="587478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uk" dirty="0" smtClean="0"/>
              <a:t>Психологічні хвилинки</a:t>
            </a:r>
            <a:endParaRPr dirty="0"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238725" y="721452"/>
            <a:ext cx="8739000" cy="420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Рекомендовано 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час уроку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впроваджувати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психологічні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хвилинки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допоможуть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здобувачу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впоратися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зі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стресом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наслідками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емоційно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налаштувати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здобувача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на урок, на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плідну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роботу,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завдяки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чому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створюватиметься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сприятлива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атмосфера, яка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дасть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змогу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дітям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розслабитися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зняти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емоційне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напруження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відновити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почуття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безпеки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психоемоційного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комфорту,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є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природним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механізмом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стабілізації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Регулярне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впровадження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психологічних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хвилинок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зручний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час та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слушній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нагоді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допоможе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здобувачу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стати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більш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спокійним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врівноваженим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а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також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дасть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змогу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краще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зрозуміти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свої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почуття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. Учитель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має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сам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визначити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коли і у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який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час провести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психологічну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хвилинку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Рекомендуємо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для практичного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навчально-методичний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посібник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1600" dirty="0">
                <a:solidFill>
                  <a:srgbClr val="8C8282"/>
                </a:solidFill>
                <a:latin typeface="Arial" panose="020B0604020202020204" pitchFamily="34" charset="0"/>
                <a:hlinkClick r:id="rId3"/>
              </a:rPr>
              <a:t>«</a:t>
            </a:r>
            <a:r>
              <a:rPr lang="ru-RU" sz="1600" dirty="0" err="1">
                <a:solidFill>
                  <a:srgbClr val="8C8282"/>
                </a:solidFill>
                <a:latin typeface="Arial" panose="020B0604020202020204" pitchFamily="34" charset="0"/>
                <a:hlinkClick r:id="rId3"/>
              </a:rPr>
              <a:t>Психологічна</a:t>
            </a:r>
            <a:r>
              <a:rPr lang="ru-RU" sz="1600" dirty="0">
                <a:solidFill>
                  <a:srgbClr val="8C8282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ru-RU" sz="1600" dirty="0" err="1">
                <a:solidFill>
                  <a:srgbClr val="8C8282"/>
                </a:solidFill>
                <a:latin typeface="Arial" panose="020B0604020202020204" pitchFamily="34" charset="0"/>
                <a:hlinkClick r:id="rId3"/>
              </a:rPr>
              <a:t>хвилинка</a:t>
            </a:r>
            <a:r>
              <a:rPr lang="ru-RU" sz="1600" dirty="0">
                <a:solidFill>
                  <a:srgbClr val="8C8282"/>
                </a:solidFill>
                <a:latin typeface="Arial" panose="020B0604020202020204" pitchFamily="34" charset="0"/>
                <a:hlinkClick r:id="rId3"/>
              </a:rPr>
              <a:t>»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Посібник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містить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108 коротких, але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ефективних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відеотренінгів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6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61625"/>
            <a:ext cx="86007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2045">
                <a:solidFill>
                  <a:srgbClr val="545454"/>
                </a:solidFill>
                <a:highlight>
                  <a:srgbClr val="FFF2CC"/>
                </a:highlight>
              </a:rPr>
              <a:t>Неможливий сучасний освітній процес і без задіяння онлайн-інструментарію та відкритих інформаційних ресурсів, як от:</a:t>
            </a:r>
            <a:endParaRPr sz="2045">
              <a:solidFill>
                <a:srgbClr val="545454"/>
              </a:solidFill>
              <a:highlight>
                <a:srgbClr val="FFF2CC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990"/>
              <a:buNone/>
            </a:pPr>
            <a:endParaRPr sz="2045">
              <a:solidFill>
                <a:srgbClr val="545454"/>
              </a:solidFill>
              <a:highlight>
                <a:srgbClr val="FFFFFF"/>
              </a:highlight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53200" y="897125"/>
            <a:ext cx="8695500" cy="4130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350" b="1">
                <a:solidFill>
                  <a:srgbClr val="545454"/>
                </a:solidFill>
                <a:highlight>
                  <a:srgbClr val="D9EAD3"/>
                </a:highlight>
              </a:rPr>
              <a:t>Застосунки і Google-додатки:</a:t>
            </a:r>
            <a:endParaRPr sz="2350" b="1">
              <a:solidFill>
                <a:srgbClr val="545454"/>
              </a:solidFill>
              <a:highlight>
                <a:srgbClr val="D9EAD3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350">
                <a:solidFill>
                  <a:srgbClr val="545454"/>
                </a:solidFill>
                <a:highlight>
                  <a:srgbClr val="D9EAD3"/>
                </a:highlight>
              </a:rPr>
              <a:t>Zoom: </a:t>
            </a:r>
            <a:r>
              <a:rPr lang="uk" sz="2350" b="1">
                <a:solidFill>
                  <a:schemeClr val="hlink"/>
                </a:solidFill>
                <a:highlight>
                  <a:srgbClr val="D9EAD3"/>
                </a:highlight>
                <a:uFill>
                  <a:noFill/>
                </a:uFill>
                <a:hlinkClick r:id="rId3"/>
              </a:rPr>
              <a:t>https://zoom.us/</a:t>
            </a:r>
            <a:endParaRPr sz="2350" b="1">
              <a:solidFill>
                <a:srgbClr val="0060B1"/>
              </a:solidFill>
              <a:highlight>
                <a:srgbClr val="D9EAD3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350">
                <a:solidFill>
                  <a:srgbClr val="545454"/>
                </a:solidFill>
                <a:highlight>
                  <a:srgbClr val="D9EAD3"/>
                </a:highlight>
              </a:rPr>
              <a:t>Google Meet: </a:t>
            </a:r>
            <a:r>
              <a:rPr lang="uk" sz="2350" b="1">
                <a:solidFill>
                  <a:schemeClr val="hlink"/>
                </a:solidFill>
                <a:highlight>
                  <a:srgbClr val="D9EAD3"/>
                </a:highlight>
                <a:uFill>
                  <a:noFill/>
                </a:uFill>
                <a:hlinkClick r:id="rId4"/>
              </a:rPr>
              <a:t>https://meet.google.com/</a:t>
            </a:r>
            <a:endParaRPr sz="2350" b="1">
              <a:solidFill>
                <a:srgbClr val="0060B1"/>
              </a:solidFill>
              <a:highlight>
                <a:srgbClr val="D9EAD3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350">
                <a:solidFill>
                  <a:srgbClr val="545454"/>
                </a:solidFill>
                <a:highlight>
                  <a:srgbClr val="D9EAD3"/>
                </a:highlight>
              </a:rPr>
              <a:t>Google Classroom: </a:t>
            </a:r>
            <a:r>
              <a:rPr lang="uk" sz="2350" b="1">
                <a:solidFill>
                  <a:schemeClr val="hlink"/>
                </a:solidFill>
                <a:highlight>
                  <a:srgbClr val="D9EAD3"/>
                </a:highlight>
                <a:uFill>
                  <a:noFill/>
                </a:uFill>
                <a:hlinkClick r:id="rId5"/>
              </a:rPr>
              <a:t>https://classroom.google.com/</a:t>
            </a:r>
            <a:endParaRPr sz="2350" b="1">
              <a:solidFill>
                <a:srgbClr val="0060B1"/>
              </a:solidFill>
              <a:highlight>
                <a:srgbClr val="D9EAD3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350" b="1">
                <a:solidFill>
                  <a:srgbClr val="545454"/>
                </a:solidFill>
                <a:highlight>
                  <a:srgbClr val="D9EAD3"/>
                </a:highlight>
              </a:rPr>
              <a:t>Онлайн-дошки:</a:t>
            </a:r>
            <a:endParaRPr sz="2350" b="1">
              <a:solidFill>
                <a:srgbClr val="545454"/>
              </a:solidFill>
              <a:highlight>
                <a:srgbClr val="D9EAD3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350">
                <a:solidFill>
                  <a:srgbClr val="545454"/>
                </a:solidFill>
                <a:highlight>
                  <a:srgbClr val="D9EAD3"/>
                </a:highlight>
              </a:rPr>
              <a:t>Padlet: </a:t>
            </a:r>
            <a:r>
              <a:rPr lang="uk" sz="2350" b="1">
                <a:solidFill>
                  <a:schemeClr val="hlink"/>
                </a:solidFill>
                <a:highlight>
                  <a:srgbClr val="D9EAD3"/>
                </a:highlight>
                <a:uFill>
                  <a:noFill/>
                </a:uFill>
                <a:hlinkClick r:id="rId6"/>
              </a:rPr>
              <a:t>https://uk.padlet.com/</a:t>
            </a:r>
            <a:endParaRPr sz="2350" b="1">
              <a:solidFill>
                <a:srgbClr val="0060B1"/>
              </a:solidFill>
              <a:highlight>
                <a:srgbClr val="D9EAD3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350">
                <a:solidFill>
                  <a:srgbClr val="545454"/>
                </a:solidFill>
                <a:highlight>
                  <a:srgbClr val="D9EAD3"/>
                </a:highlight>
              </a:rPr>
              <a:t>Jamboard: </a:t>
            </a:r>
            <a:r>
              <a:rPr lang="uk" sz="2350" b="1">
                <a:solidFill>
                  <a:schemeClr val="hlink"/>
                </a:solidFill>
                <a:highlight>
                  <a:srgbClr val="D9EAD3"/>
                </a:highlight>
                <a:uFill>
                  <a:noFill/>
                </a:uFill>
                <a:hlinkClick r:id="rId7"/>
              </a:rPr>
              <a:t>https://jamboard.google.com/</a:t>
            </a:r>
            <a:endParaRPr sz="2350" b="1">
              <a:solidFill>
                <a:srgbClr val="0060B1"/>
              </a:solidFill>
              <a:highlight>
                <a:srgbClr val="D9EAD3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200"/>
              </a:spcAft>
              <a:buSzPts val="1800"/>
              <a:buNone/>
            </a:pPr>
            <a:endParaRPr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11700" y="46650"/>
            <a:ext cx="8520600" cy="5727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uk"/>
              <a:t>Інформаційні ресурси</a:t>
            </a:r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241875" y="711825"/>
            <a:ext cx="8736000" cy="4431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4725"/>
              <a:buFont typeface="Arial"/>
              <a:buNone/>
            </a:pPr>
            <a:r>
              <a:rPr lang="uk" sz="2010" b="1">
                <a:solidFill>
                  <a:srgbClr val="545454"/>
                </a:solidFill>
                <a:highlight>
                  <a:srgbClr val="B7B7B7"/>
                </a:highlight>
              </a:rPr>
              <a:t>Y</a:t>
            </a:r>
            <a:r>
              <a:rPr lang="uk" sz="1991" b="1">
                <a:solidFill>
                  <a:srgbClr val="545454"/>
                </a:solidFill>
                <a:highlight>
                  <a:srgbClr val="B7B7B7"/>
                </a:highlight>
              </a:rPr>
              <a:t>outube-канали:</a:t>
            </a:r>
            <a:endParaRPr sz="1991" b="1">
              <a:solidFill>
                <a:srgbClr val="545454"/>
              </a:solidFill>
              <a:highlight>
                <a:srgbClr val="B7B7B7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МОН України: </a:t>
            </a:r>
            <a:r>
              <a:rPr lang="uk" sz="1991" b="1">
                <a:solidFill>
                  <a:schemeClr val="hlink"/>
                </a:solidFill>
                <a:highlight>
                  <a:srgbClr val="B7B7B7"/>
                </a:highlight>
                <a:uFill>
                  <a:noFill/>
                </a:uFill>
                <a:hlinkClick r:id="rId3"/>
              </a:rPr>
              <a:t>https://www.youtube.com/c/MONUKRAINE</a:t>
            </a:r>
            <a:endParaRPr sz="1991" b="1">
              <a:solidFill>
                <a:srgbClr val="0060B1"/>
              </a:solidFill>
              <a:highlight>
                <a:srgbClr val="B7B7B7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Інституту модернізації змісту освіти: </a:t>
            </a:r>
            <a:r>
              <a:rPr lang="uk" sz="1991" b="1">
                <a:solidFill>
                  <a:schemeClr val="hlink"/>
                </a:solidFill>
                <a:highlight>
                  <a:srgbClr val="B7B7B7"/>
                </a:highlight>
                <a:uFill>
                  <a:noFill/>
                </a:uFill>
                <a:hlinkClick r:id="rId4"/>
              </a:rPr>
              <a:t>https://www.youtube.com/channel/UCb99utEiwpGkESp19mxAfdg</a:t>
            </a:r>
            <a:endParaRPr sz="1991" b="1">
              <a:solidFill>
                <a:srgbClr val="0060B1"/>
              </a:solidFill>
              <a:highlight>
                <a:srgbClr val="B7B7B7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 b="1">
                <a:solidFill>
                  <a:srgbClr val="545454"/>
                </a:solidFill>
                <a:highlight>
                  <a:srgbClr val="B7B7B7"/>
                </a:highlight>
              </a:rPr>
              <a:t>Освітні платформи:</a:t>
            </a:r>
            <a:endParaRPr sz="1991" b="1">
              <a:solidFill>
                <a:srgbClr val="545454"/>
              </a:solidFill>
              <a:highlight>
                <a:srgbClr val="B7B7B7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Всеукраїнська школа онлайн: </a:t>
            </a:r>
            <a:r>
              <a:rPr lang="uk" sz="1991" b="1">
                <a:solidFill>
                  <a:schemeClr val="hlink"/>
                </a:solidFill>
                <a:highlight>
                  <a:srgbClr val="B7B7B7"/>
                </a:highlight>
                <a:uFill>
                  <a:noFill/>
                </a:uFill>
                <a:hlinkClick r:id="rId5"/>
              </a:rPr>
              <a:t>https://www.youtube.com/channel/UCqSeppXKUO6x8FSCWiMD1zA/featured</a:t>
            </a: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;</a:t>
            </a:r>
            <a:endParaRPr sz="1991">
              <a:solidFill>
                <a:srgbClr val="545454"/>
              </a:solidFill>
              <a:highlight>
                <a:srgbClr val="B7B7B7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Навчальна платформа learningapps. Категорія Історія. </a:t>
            </a:r>
            <a:r>
              <a:rPr lang="uk" sz="1991" b="1">
                <a:solidFill>
                  <a:schemeClr val="hlink"/>
                </a:solidFill>
                <a:highlight>
                  <a:srgbClr val="B7B7B7"/>
                </a:highlight>
                <a:uFill>
                  <a:noFill/>
                </a:uFill>
                <a:hlinkClick r:id="rId6"/>
              </a:rPr>
              <a:t>https://learningapps.org/index.php?category=9&amp;s=</a:t>
            </a:r>
            <a:endParaRPr sz="1991" b="1">
              <a:solidFill>
                <a:srgbClr val="0060B1"/>
              </a:solidFill>
              <a:highlight>
                <a:srgbClr val="B7B7B7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EdEra: </a:t>
            </a:r>
            <a:r>
              <a:rPr lang="uk" sz="1991" b="1">
                <a:solidFill>
                  <a:schemeClr val="hlink"/>
                </a:solidFill>
                <a:highlight>
                  <a:srgbClr val="B7B7B7"/>
                </a:highlight>
                <a:uFill>
                  <a:noFill/>
                </a:uFill>
                <a:hlinkClick r:id="rId7"/>
              </a:rPr>
              <a:t>EdEra-студія онлайн-освіти (ed-era.com)</a:t>
            </a: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;</a:t>
            </a:r>
            <a:endParaRPr sz="1991">
              <a:solidFill>
                <a:srgbClr val="545454"/>
              </a:solidFill>
              <a:highlight>
                <a:srgbClr val="B7B7B7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Курси з історії та правознавства.</a:t>
            </a:r>
            <a:endParaRPr sz="1991">
              <a:solidFill>
                <a:srgbClr val="545454"/>
              </a:solidFill>
              <a:highlight>
                <a:srgbClr val="B7B7B7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Prometheus: </a:t>
            </a:r>
            <a:r>
              <a:rPr lang="uk" sz="1991" b="1">
                <a:solidFill>
                  <a:schemeClr val="hlink"/>
                </a:solidFill>
                <a:highlight>
                  <a:srgbClr val="B7B7B7"/>
                </a:highlight>
                <a:uFill>
                  <a:noFill/>
                </a:uFill>
                <a:hlinkClick r:id="rId8"/>
              </a:rPr>
              <a:t>https://prometheus.org.ua/</a:t>
            </a: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;</a:t>
            </a:r>
            <a:endParaRPr sz="1991">
              <a:solidFill>
                <a:srgbClr val="545454"/>
              </a:solidFill>
              <a:highlight>
                <a:srgbClr val="B7B7B7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Різноманітні курси для особистісного розвитку.</a:t>
            </a:r>
            <a:endParaRPr sz="1991">
              <a:solidFill>
                <a:srgbClr val="545454"/>
              </a:solidFill>
              <a:highlight>
                <a:srgbClr val="B7B7B7"/>
              </a:highlight>
            </a:endParaRPr>
          </a:p>
          <a:p>
            <a:pPr marL="3810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5223"/>
              <a:buFont typeface="Arial"/>
              <a:buNone/>
            </a:pPr>
            <a:r>
              <a:rPr lang="uk" sz="1991">
                <a:solidFill>
                  <a:srgbClr val="545454"/>
                </a:solidFill>
                <a:highlight>
                  <a:srgbClr val="B7B7B7"/>
                </a:highlight>
              </a:rPr>
              <a:t>Освіторія: </a:t>
            </a:r>
            <a:r>
              <a:rPr lang="uk" sz="1991" b="1">
                <a:solidFill>
                  <a:schemeClr val="hlink"/>
                </a:solidFill>
                <a:highlight>
                  <a:srgbClr val="B7B7B7"/>
                </a:highlight>
                <a:uFill>
                  <a:noFill/>
                </a:uFill>
                <a:hlinkClick r:id="rId9"/>
              </a:rPr>
              <a:t>https://osvitoria.media/</a:t>
            </a:r>
            <a:endParaRPr sz="1991" b="1">
              <a:solidFill>
                <a:srgbClr val="0060B1"/>
              </a:solidFill>
              <a:highlight>
                <a:srgbClr val="B7B7B7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200"/>
              </a:spcAft>
              <a:buSzPct val="117647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3900" y="1524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2619374" cy="3492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52400" y="3814125"/>
            <a:ext cx="2941500" cy="11394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uk" sz="1550" b="0" i="0" u="none" strike="noStrike" cap="none">
                <a:solidFill>
                  <a:srgbClr val="444444"/>
                </a:solidFill>
                <a:highlight>
                  <a:srgbClr val="FFD966"/>
                </a:highlight>
                <a:latin typeface="Verdana"/>
                <a:ea typeface="Verdana"/>
                <a:cs typeface="Verdana"/>
                <a:sym typeface="Verdana"/>
              </a:rPr>
              <a:t>16 січня 2019 року Верховною Радою України був прийнятий новий Закон “Про повну загальну середню освіту”</a:t>
            </a:r>
            <a:endParaRPr sz="1900" b="0" i="0" u="none" strike="noStrike" cap="none">
              <a:solidFill>
                <a:srgbClr val="000000"/>
              </a:solidFill>
              <a:highlight>
                <a:srgbClr val="FFD9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975475" y="2065325"/>
            <a:ext cx="2737800" cy="11394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uk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УКРАЇНСЬКОЇ ШКОЛИ ДОКУМЕНТ ПРОЙШОВ ГРОМАДСЬКІ ОБГОВОРЕННЯ І УХВАЛЕНИЙ РІШЕННЯМ КОЛЕГІЇ МОН 27/10/2016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6322550" y="2255225"/>
            <a:ext cx="2373900" cy="862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uk" sz="1350" b="0" i="0" u="none" strike="noStrike" cap="none">
                <a:solidFill>
                  <a:srgbClr val="333333"/>
                </a:solidFill>
                <a:highlight>
                  <a:srgbClr val="A4C2F4"/>
                </a:highlight>
                <a:latin typeface="Arial"/>
                <a:ea typeface="Arial"/>
                <a:cs typeface="Arial"/>
                <a:sym typeface="Arial"/>
              </a:rPr>
              <a:t>Затверджений Кабінетом Міністрів України 30 вересня 2020 року</a:t>
            </a:r>
            <a:endParaRPr sz="1700" b="0" i="0" u="none" strike="noStrike" cap="none">
              <a:solidFill>
                <a:srgbClr val="000000"/>
              </a:solidFill>
              <a:highlight>
                <a:srgbClr val="A4C2F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3300" y="52663"/>
            <a:ext cx="1952390" cy="194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0100" y="3374575"/>
            <a:ext cx="1729693" cy="1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322550" y="4098975"/>
            <a:ext cx="2276700" cy="775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2000" b="0" i="0" u="none" strike="noStrike" cap="none">
                <a:solidFill>
                  <a:schemeClr val="dk1"/>
                </a:solidFill>
                <a:highlight>
                  <a:srgbClr val="A4C2F4"/>
                </a:highlight>
                <a:latin typeface="Arial"/>
                <a:ea typeface="Arial"/>
                <a:cs typeface="Arial"/>
                <a:sym typeface="Arial"/>
              </a:rPr>
              <a:t>29 грудня 2020 року </a:t>
            </a:r>
            <a:endParaRPr sz="2400" b="0" i="0" u="none" strike="noStrike" cap="none">
              <a:solidFill>
                <a:schemeClr val="dk1"/>
              </a:solidFill>
              <a:highlight>
                <a:srgbClr val="A4C2F4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5" y="2684"/>
            <a:ext cx="9143999" cy="5138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92100" y="73125"/>
            <a:ext cx="8959800" cy="572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726"/>
              <a:buNone/>
            </a:pPr>
            <a:r>
              <a:rPr lang="uk"/>
              <a:t>Концепція НУШ</a:t>
            </a:r>
            <a:endParaRPr sz="2577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10775" y="767575"/>
            <a:ext cx="4811100" cy="43206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вводить перелік з 11 компетентностей і 12 наскрізних вмінь. Що в даному переліку є наскрізним вмінням?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Вільне володіння державною мовою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 Інноваційність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Навчання впродовж життя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 підприємливість і фінансова грамотність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 Критичне та системне мислення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 законом зменшується контроль над школою. Які саме контролюючі функції зникають?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атестація шкіл та інспекції, що проводять управління освіти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 Атестація вчителів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Контроль фінансів школи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Закон вводить поняття формальної, неформальної та інформальної освіти. Що таке інформальна?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освіта, яка здобувається за освітніми програмами відповідно до визначених законодавством рівнів освіти. Передбачає визнаних державою кваліфікацій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 Освіта, яка здобувається за освітніми програмами та не передбачає присудження визнаних державою освітніх кваліфікацій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це синонім до самоосвіти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032725" y="807325"/>
            <a:ext cx="4053600" cy="4241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Нові освітні стандарти сфокусовані на..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здобуття знань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 виробленні умінь і навичок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формуванні компетентностей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 формуванні цілісної оболонки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 накопиченні максимальної суми знань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Оберіть серед запропонованих ключову компетентність НУШ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здобуття знань для подальшого життя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 інформаційно-комунікаційна компетентність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високі досягнення в певній галузі знань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Яка роль вчителя в НУШ: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наставника та джерела знань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 ментора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беззаперечний авторитет для дитини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 Коуча, фасилітатора, тьютора, модератора в індивідуальній освітній траєкторії дитини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 старшого досвідченого наставника, взірця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92100" y="57300"/>
            <a:ext cx="8959800" cy="572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726"/>
              <a:buNone/>
            </a:pPr>
            <a:r>
              <a:rPr lang="uk"/>
              <a:t>Державний стандарт базової загальної середньої освіти</a:t>
            </a:r>
            <a:endParaRPr sz="2577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26600" y="743850"/>
            <a:ext cx="4653000" cy="424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Державний стандарт — це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системний документ, який визначає цілі та завдання кожного предмету, його зміст, основні види освітньої діяльності;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документ, який передбачає кінцевий результат навчання;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документ, в якому визначено мету, завдання, зміст та вимоги до обов’язкових результатів навчання та компетентностей здобувача освіти.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 основі Державних стандартів розробляються такі документи: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Базовий навчальний план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Календарний план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Типові освітні програми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Типові навчальні плани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Тематичний план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Е) Освітня програма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Є) Робочий навчальний план закладу освіти.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21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887500" y="743850"/>
            <a:ext cx="4222500" cy="424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3.Які документи схвалюються педагогічною радою закладу освіти та затверджуються керівником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Базовий навчальний план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Освітня програма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Типові освітні програми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Типові навчальні плани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Робочий навчальний план закладу освіти.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Навчальна книга, яка вміщує системне викладення певного обсягу знань, що відображають сучасний рівень досягнень науки і виробництва, призначений для обов'язкового засвоєння учнями-це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лепбук Б) енциклопедія В) підручник Г) методичний посібник Д) дидактичний посібник.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Який принцип побудови навчальної програми передбачає вивчення навчального матеріалу на основі розширення і поглиблення вже набутих знань?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Лінійний Б) концентричний В) круговий Г) розгалужений.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92100" y="120600"/>
            <a:ext cx="8959800" cy="572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726"/>
              <a:buNone/>
            </a:pPr>
            <a:r>
              <a:rPr lang="uk"/>
              <a:t>Професійний стандарт учителя</a:t>
            </a:r>
            <a:endParaRPr sz="2577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71225" y="767575"/>
            <a:ext cx="4692600" cy="4320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Законодавством передбачено проходження атестації не рідше ніж ....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один раз на 4 роки Б) один раз на 5 років В) один раз на 3 роки Г) кожного року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Що не є трудовою функцією педагогічного працівника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навчання учнів предметів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партнерська взаємодія з учасниками освітнього процесу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участь в організації безпечного за здорового освітнього середовища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управління освітнім процесом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безперервний професійний розвиток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Е) використання інновацій у педагогічній діяльності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Організаційна компетентність це - (2)</a:t>
            </a: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здатність організовувати процес навчання, виховання і розвитку учнів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здатність організовувати різні види і форми навчальної та пізнавальної діяльності учнів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здатність прогнозувати результати освітнього процесу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здатність залучати батьків до освітнього процесу на засадах партнерства</a:t>
            </a:r>
            <a:endParaRPr sz="12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2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4858625" y="767575"/>
            <a:ext cx="4212000" cy="4288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uk" sz="12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uk" sz="15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Що робити, якщо ви вже отримали документ про підвищення кваліфікації, що не відповідає Постанові КМУ №800?</a:t>
            </a:r>
            <a:endParaRPr sz="15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r>
              <a:rPr lang="uk" sz="15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нічого не робити</a:t>
            </a:r>
            <a:endParaRPr sz="15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r>
              <a:rPr lang="uk" sz="15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роздрукувати програму курсу підвищення кваліфікації і на педраді затвердити ваш документ (з програмою)</a:t>
            </a:r>
            <a:endParaRPr sz="15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r>
              <a:rPr lang="uk" sz="15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звернутися із скаргою до адміністратора сайту</a:t>
            </a:r>
            <a:endParaRPr sz="15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r>
              <a:rPr lang="uk" sz="15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звернутися із скаргою до МОН.</a:t>
            </a:r>
            <a:endParaRPr sz="15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r>
              <a:rPr lang="uk" sz="1500" b="1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Трудова функція "Безперервний професійний розвиток" включає професійні компетентності (за трудовою дією або групою трудових дій)</a:t>
            </a:r>
            <a:endParaRPr sz="15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r>
              <a:rPr lang="uk" sz="15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Інноваційна компетентність Б) Компетентність педагогічного партнерства</a:t>
            </a:r>
            <a:endParaRPr sz="15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r>
              <a:rPr lang="uk" sz="15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Рефлексивна компетентність Г) Емоційно-етична компетентність</a:t>
            </a:r>
            <a:endParaRPr sz="1500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None/>
            </a:pPr>
            <a:r>
              <a:rPr lang="uk" sz="1500">
                <a:solidFill>
                  <a:srgbClr val="1D1D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Д) Здатність до навчання впродовж життя Е) Психологічна компетентність.</a:t>
            </a:r>
            <a:endParaRPr sz="1500" b="1">
              <a:solidFill>
                <a:srgbClr val="1D1D1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1049225" y="4559450"/>
            <a:ext cx="7408200" cy="518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uk" sz="2250" b="0" i="0" u="none" strike="noStrike" cap="none">
                <a:solidFill>
                  <a:schemeClr val="dk1"/>
                </a:solidFill>
                <a:highlight>
                  <a:srgbClr val="A4C2F4"/>
                </a:highlight>
                <a:latin typeface="Arial"/>
                <a:ea typeface="Arial"/>
                <a:cs typeface="Arial"/>
                <a:sym typeface="Arial"/>
              </a:rPr>
              <a:t>Лист МОН № 1/13749-23 від 12 вересня 2023 року</a:t>
            </a:r>
            <a:endParaRPr sz="2600" b="0" i="0" u="none" strike="noStrike" cap="none">
              <a:solidFill>
                <a:srgbClr val="000000"/>
              </a:solidFill>
              <a:highlight>
                <a:srgbClr val="A4C2F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78420" cy="425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5" y="1096363"/>
            <a:ext cx="4408380" cy="25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77504" y="92279"/>
            <a:ext cx="8454745" cy="956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1200"/>
              </a:spcBef>
              <a:buSzPts val="990"/>
            </a:pP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Пріоритетн</a:t>
            </a: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і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напрями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освітньої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2023/2024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н.р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sz="2400" dirty="0">
              <a:solidFill>
                <a:srgbClr val="545454"/>
              </a:solidFill>
              <a:highlight>
                <a:srgbClr val="FFFFFF"/>
              </a:highlight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77504" y="1224792"/>
            <a:ext cx="8454745" cy="363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продовження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реформи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відповідно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до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Концепції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«Нова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українська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школа» –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впровадження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у 6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класах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нового Державного стандарту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базової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далі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Державний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стандарт);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подолання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втрат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навчанні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зумовлених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спочатку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тривалими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карантинами,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потім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військовою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агресією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рф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території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нашої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держави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посилення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національно-патріотичного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виховання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формування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громадянської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позиції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розвиток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навичок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інформаційної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гігієни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війни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просвіта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питань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особистої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безпеки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психологічна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підтримка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всіх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учасників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освітнього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процесу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2700</Words>
  <Application>Microsoft Office PowerPoint</Application>
  <PresentationFormat>Экран (16:9)</PresentationFormat>
  <Paragraphs>203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Verdana</vt:lpstr>
      <vt:lpstr>Simple Light</vt:lpstr>
      <vt:lpstr>Навчально-методичне забезпечення освітнього процесу</vt:lpstr>
      <vt:lpstr>Основні аспекти евалюації НУШ в освіті міста включають: </vt:lpstr>
      <vt:lpstr>Презентация PowerPoint</vt:lpstr>
      <vt:lpstr>Презентация PowerPoint</vt:lpstr>
      <vt:lpstr>Концепція НУШ</vt:lpstr>
      <vt:lpstr>Державний стандарт базової загальної середньої освіти</vt:lpstr>
      <vt:lpstr>Професійний стандарт учителя</vt:lpstr>
      <vt:lpstr>Презентация PowerPoint</vt:lpstr>
      <vt:lpstr>Пріоритетні напрями освітньої діяльності у 2023/2024 н.р.  </vt:lpstr>
      <vt:lpstr>ІНСТРУКТИВНО-МЕТОДИЧНІ РЕКОМЕНДАЦІЇ  щодо викладання навчальних предметів у закладах загальної середньої освіти у 2023/2024 навчальному році </vt:lpstr>
      <vt:lpstr>ІНСТРУКТИВНО-МЕТОДИЧНІ РЕКОМЕНДАЦІЇ  щодо викладання навчальних предметів у закладах загальної середньої освіти у 2023/2024 навчальному році </vt:lpstr>
      <vt:lpstr>МОВНО-ЛІТЕРАТУРНА ОСВІТНЯ ГАЛУЗЬ. УКРАЇНСЬКА МОВА (5 – 6 КЛАСИ)  </vt:lpstr>
      <vt:lpstr>МОВНО-ЛІТЕРАТУРНА ОСВІТНЯ ГАЛУЗЬ. УКРАЇНСЬКА МОВА (5 – 6 КЛАСИ)  </vt:lpstr>
      <vt:lpstr>МОВНО-ЛІТЕРАТУРНА ОСВІТНЯ ГАЛУЗЬ </vt:lpstr>
      <vt:lpstr>ІНСТРУКТИВНО-МЕТОДИЧНІ РЕКОМЕНДАЦІЇ  щодо викладання навчальних предметів у закладах загальної середньої освіти у 2023/2024 навчальному році </vt:lpstr>
      <vt:lpstr>МОВНО-ЛІТЕРАТУРНА ОСВІТНЯ ГАЛУЗЬ. ІНОЗЕМНІ МОВИ  Безкоштовні онлайн-ресурси для організації дистанційного навчання. Англійська мова</vt:lpstr>
      <vt:lpstr>МОВНО-ЛІТЕРАТУРНА ОСВІТНЯ ГАЛУЗЬ. ІНОЗЕМНІ МОВИ </vt:lpstr>
      <vt:lpstr>МОВНО-ЛІТЕРАТУРНА ОСВІТНЯ ГАЛУЗЬ. ІНОЗЕМНІ МОВИ </vt:lpstr>
      <vt:lpstr>МОВНО-ЛІТЕРАТУРНА ОСВІТНЯ ГАЛУЗЬ. ІНОЗЕМНІ МОВИ.  НІМЕЦЬКА МОВА </vt:lpstr>
      <vt:lpstr>Навчально-методична скарбниця НУШ 5-6 класи</vt:lpstr>
      <vt:lpstr>Всеукраїнська школа онлайн</vt:lpstr>
      <vt:lpstr>Медіаграмотність</vt:lpstr>
      <vt:lpstr>Психологічні хвилинки</vt:lpstr>
      <vt:lpstr>Неможливий сучасний освітній процес і без задіяння онлайн-інструментарію та відкритих інформаційних ресурсів, як от: </vt:lpstr>
      <vt:lpstr>Інформаційні ресурси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Навчально-методичне забезпечення освітнього процесу</dc:title>
  <dc:creator>acer</dc:creator>
  <cp:lastModifiedBy>Пользователь Windows</cp:lastModifiedBy>
  <cp:revision>15</cp:revision>
  <dcterms:modified xsi:type="dcterms:W3CDTF">2023-10-09T21:49:31Z</dcterms:modified>
</cp:coreProperties>
</file>