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.wmf" ContentType="image/x-wmf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96127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765000" y="4813560"/>
            <a:ext cx="96127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65000" y="481356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690880" y="481356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015080" y="421632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7265160" y="421632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765000" y="481356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015080" y="481356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7265160" y="481356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765000" y="4216320"/>
            <a:ext cx="96127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961272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765000" y="1301400"/>
            <a:ext cx="9612720" cy="13222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765000" y="481356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765000" y="4216320"/>
            <a:ext cx="9612720" cy="114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690880" y="481356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765000" y="4813560"/>
            <a:ext cx="96127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96127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765000" y="4813560"/>
            <a:ext cx="96127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765000" y="481356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690880" y="481356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015080" y="421632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7265160" y="421632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765000" y="481356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015080" y="481356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7265160" y="4813560"/>
            <a:ext cx="30949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961272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765000" y="1301400"/>
            <a:ext cx="9612720" cy="13222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765000" y="481356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114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690880" y="481356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6500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690880" y="4216320"/>
            <a:ext cx="469080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765000" y="4813560"/>
            <a:ext cx="9612720" cy="54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91b0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765000" y="1301400"/>
            <a:ext cx="9612720" cy="2852280"/>
          </a:xfrm>
          <a:prstGeom prst="rect">
            <a:avLst/>
          </a:prstGeom>
        </p:spPr>
        <p:txBody>
          <a:bodyPr anchor="b">
            <a:normAutofit/>
          </a:bodyPr>
          <a:p>
            <a:pPr algn="r">
              <a:lnSpc>
                <a:spcPct val="89000"/>
              </a:lnSpc>
            </a:pPr>
            <a:r>
              <a:rPr b="0" lang="en-US" sz="7200" spc="-1" strike="noStrike" cap="all">
                <a:solidFill>
                  <a:srgbClr val="efede3"/>
                </a:solidFill>
                <a:latin typeface="Franklin Gothic Book"/>
              </a:rPr>
              <a:t>Образец заголовка</a:t>
            </a:r>
            <a:endParaRPr b="0" lang="en-US" sz="72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765000" y="4216320"/>
            <a:ext cx="9612720" cy="1143000"/>
          </a:xfrm>
          <a:prstGeom prst="rect">
            <a:avLst/>
          </a:prstGeom>
        </p:spPr>
        <p:txBody>
          <a:bodyPr/>
          <a:p>
            <a:pPr algn="r">
              <a:lnSpc>
                <a:spcPct val="112000"/>
              </a:lnSpc>
            </a:pPr>
            <a:r>
              <a:rPr b="0" lang="en-US" sz="2400" spc="-1" strike="noStrike">
                <a:solidFill>
                  <a:srgbClr val="efede3"/>
                </a:solidFill>
                <a:latin typeface="Franklin Gothic Book"/>
              </a:rPr>
              <a:t>Образец текста</a:t>
            </a:r>
            <a:endParaRPr b="0" lang="en-US" sz="2400" spc="-1" strike="noStrike">
              <a:solidFill>
                <a:srgbClr val="efede3"/>
              </a:solidFill>
              <a:latin typeface="Franklin Gothic Book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739080" y="6453360"/>
            <a:ext cx="162216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CC3B773-BFEA-4D12-879B-DD0EE2788D68}" type="datetime">
              <a:rPr b="0" lang="uk-UA" sz="1200" spc="-1" strike="noStrike">
                <a:solidFill>
                  <a:srgbClr val="efede3"/>
                </a:solidFill>
                <a:latin typeface="Franklin Gothic Book"/>
              </a:rPr>
              <a:t>30.10.21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2584440" y="6453360"/>
            <a:ext cx="7022880" cy="404280"/>
          </a:xfrm>
          <a:prstGeom prst="rect">
            <a:avLst/>
          </a:prstGeom>
        </p:spPr>
        <p:txBody>
          <a:bodyPr anchor="ctr"/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983052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7930227-4760-4792-B142-41707948AC44}" type="slidenum">
              <a:rPr b="0" lang="uk-UA" sz="1200" spc="-1" strike="noStrike">
                <a:solidFill>
                  <a:srgbClr val="efede3"/>
                </a:solidFill>
                <a:latin typeface="Franklin Gothic Book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8151840" y="1685520"/>
            <a:ext cx="3274560" cy="4408200"/>
          </a:xfrm>
          <a:custGeom>
            <a:avLst/>
            <a:gdLst/>
            <a:ahLst/>
            <a:rect l="l" t="t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2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74A9160-8894-4CDA-9ADC-55327CF1CB78}" type="datetime">
              <a:rPr b="0" lang="uk-UA" sz="1200" spc="-1" strike="noStrike">
                <a:solidFill>
                  <a:srgbClr val="191b0e"/>
                </a:solidFill>
                <a:latin typeface="Franklin Gothic Book"/>
              </a:rPr>
              <a:t>30.10.21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/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ABDE099-2384-4089-9B3C-C1E99F4F0AB0}" type="slidenum">
              <a:rPr b="0" lang="uk-UA" sz="1200" spc="-1" strike="noStrike">
                <a:solidFill>
                  <a:srgbClr val="191b0e"/>
                </a:solidFill>
                <a:latin typeface="Franklin Gothic Book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latin typeface="Franklin Gothic Book"/>
              </a:rPr>
              <a:t>Для правки тексту заголовка клацніть мишею</a:t>
            </a:r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Для редагування структури клацніть мишею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Другий рівень структури</a:t>
            </a:r>
            <a:endParaRPr b="0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1800" spc="-1" strike="noStrike">
                <a:solidFill>
                  <a:srgbClr val="191b0e"/>
                </a:solidFill>
                <a:latin typeface="Franklin Gothic Book"/>
              </a:rPr>
              <a:t>Третій рівень структури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191b0e"/>
                </a:solidFill>
                <a:latin typeface="Franklin Gothic Book"/>
              </a:rPr>
              <a:t>Четвертий рівень структури</a:t>
            </a:r>
            <a:endParaRPr b="0" lang="en-US" sz="1600" spc="-1" strike="noStrike">
              <a:solidFill>
                <a:srgbClr val="191b0e"/>
              </a:solidFill>
              <a:latin typeface="Franklin Gothic 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П'ятий рівень структури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Шостий рівень структури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Сьомий рівень структури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www.schoollife.org.ua/shhodo-metodychnyh-rekomendatsij-pro-vykladannya-navchalnyh-predmetiv-u-zakladah-zagalnoyi-serednoyi-osvity-u-2021-2022-navchalnomu-rotsi/" TargetMode="External"/><Relationship Id="rId2" Type="http://schemas.openxmlformats.org/officeDocument/2006/relationships/hyperlink" Target="https://www.schoollife.org.ua/shhodo-metodychnyh-rekomendatsij-pro-vykladannya-navchalnyh-predmetiv-u-zakladah-zagalnoyi-serednoyi-osvity-u-2021-2022-navchalnomu-rotsi/" TargetMode="External"/><Relationship Id="rId3" Type="http://schemas.openxmlformats.org/officeDocument/2006/relationships/hyperlink" Target="https://www.schoollife.org.ua/shhodo-metodychnyh-rekomendatsij-pro-vykladannya-navchalnyh-predmetiv-u-zakladah-zagalnoyi-serednoyi-osvity-u-2021-2022-navchalnomu-rotsi/" TargetMode="External"/><Relationship Id="rId4" Type="http://schemas.openxmlformats.org/officeDocument/2006/relationships/hyperlink" Target="https://www.schoollife.org.ua/shhodo-metodychnyh-rekomendatsij-pro-vykladannya-navchalnyh-predmetiv-u-zakladah-zagalnoyi-serednoyi-osvity-u-2021-2022-navchalnomu-rotsi/" TargetMode="External"/><Relationship Id="rId5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imzo.gov.ua/pidruchniki/pereliki/" TargetMode="External"/><Relationship Id="rId2" Type="http://schemas.openxmlformats.org/officeDocument/2006/relationships/hyperlink" Target="https://znayshov.com/News/Details/metodychni_rekomendatsii_do_novoho_2021-2022_navchalnoho_roku_vid_odeskoi_akademii_neperervnoi_osvity" TargetMode="External"/><Relationship Id="rId3" Type="http://schemas.openxmlformats.org/officeDocument/2006/relationships/hyperlink" Target="https://znayshov.com/News/Details/metodychni_rekomendatsii_do_novoho_2021-2022_navchalnoho_roku_vid_odeskoi_akademii_neperervnoi_osvity" TargetMode="External"/><Relationship Id="rId4" Type="http://schemas.openxmlformats.org/officeDocument/2006/relationships/hyperlink" Target="https://www.schoollife.org.ua/metodychni-rekomendatsiyi-pro-navchannya-movamy-korinnyh-narodiv-natsionalnyh-menshyn-u-klasah-zakladiv-zagalnoyi-serednoyi-osvity-ta-osoblyvosti-vyvchennya-mov-i-literatur-korinnyh-narodiv-natsionaln/" TargetMode="External"/><Relationship Id="rId5" Type="http://schemas.openxmlformats.org/officeDocument/2006/relationships/hyperlink" Target="https://www.schoollife.org.ua/metodychni-rekomendatsiyi-pro-navchannya-movamy-korinnyh-narodiv-natsionalnyh-menshyn-u-klasah-zakladiv-zagalnoyi-serednoyi-osvity-ta-osoblyvosti-vyvchennya-mov-i-literatur-korinnyh-narodiv-natsionaln/" TargetMode="External"/><Relationship Id="rId6" Type="http://schemas.openxmlformats.org/officeDocument/2006/relationships/hyperlink" Target="https://www.schoollife.org.ua/metodychni-rekomendatsiyi-pro-vykladannya-zarubizhnoyi-literatury-u-2021-2022-navchalnomu-rotsi/" TargetMode="External"/><Relationship Id="rId7" Type="http://schemas.openxmlformats.org/officeDocument/2006/relationships/hyperlink" Target="https://www.schoollife.org.ua/metodychni-rekomendatsiyi-pro-vykladannya-zarubizhnoyi-literatury-u-2021-2022-navchalnomu-rotsi/" TargetMode="External"/><Relationship Id="rId8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2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3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4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5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6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7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8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9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10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11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1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cutt.ly/MynTayc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zakon.rada.gov.ua/rada/show/v1222729-13/conv#n3" TargetMode="External"/><Relationship Id="rId2" Type="http://schemas.openxmlformats.org/officeDocument/2006/relationships/hyperlink" Target="https://zakon.rada.gov.ua/rada/show/v1222729-13/conv#n3" TargetMode="External"/><Relationship Id="rId3" Type="http://schemas.openxmlformats.org/officeDocument/2006/relationships/hyperlink" Target="https://zakon.rada.gov.ua/rada/show/v1222729-13/conv#n3" TargetMode="External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imzo.gov.ua/pidruchniki/pereliki/" TargetMode="Externa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mon.gov.ua/storage/app/uploads/public/602/fd3/0bc/602fd30bccb01131290234.pdf" TargetMode="External"/><Relationship Id="rId2" Type="http://schemas.openxmlformats.org/officeDocument/2006/relationships/hyperlink" Target="https://mon.gov.ua/storage/app/uploads/public/602/fd3/0bc/602fd30bccb01131290234.pdf" TargetMode="External"/><Relationship Id="rId3" Type="http://schemas.openxmlformats.org/officeDocument/2006/relationships/hyperlink" Target="https://mon.gov.ua/storage/app/uploads/public/602/fd3/0bc/602fd30bccb01131290234.pdf" TargetMode="External"/><Relationship Id="rId4" Type="http://schemas.openxmlformats.org/officeDocument/2006/relationships/hyperlink" Target="https://mon.gov.ua/storage/app/uploads/public/602/fd3/0bc/602fd30bccb01131290234.pdf" TargetMode="External"/><Relationship Id="rId5" Type="http://schemas.openxmlformats.org/officeDocument/2006/relationships/hyperlink" Target="https://mon.gov.ua/storage/app/uploads/public/602/fd3/0bc/602fd30bccb01131290234.pdf" TargetMode="External"/><Relationship Id="rId6" Type="http://schemas.openxmlformats.org/officeDocument/2006/relationships/hyperlink" Target="https://mon.gov.ua/storage/app/uploads/public/602/fd3/0bc/602fd30bccb01131290234.pdf" TargetMode="External"/><Relationship Id="rId7" Type="http://schemas.openxmlformats.org/officeDocument/2006/relationships/hyperlink" Target="https://mon.gov.ua/storage/app/uploads/public/602/fd3/0bc/602fd30bccb01131290234.pdf" TargetMode="External"/><Relationship Id="rId8" Type="http://schemas.openxmlformats.org/officeDocument/2006/relationships/hyperlink" Target="https://mon.gov.ua/storage/app/uploads/public/602/fd3/0bc/602fd30bccb01131290234.pdf" TargetMode="External"/><Relationship Id="rId9" Type="http://schemas.openxmlformats.org/officeDocument/2006/relationships/hyperlink" Target="https://mon.gov.ua/storage/app/uploads/public/602/fd3/0bc/602fd30bccb01131290234.pdf" TargetMode="External"/><Relationship Id="rId10" Type="http://schemas.openxmlformats.org/officeDocument/2006/relationships/hyperlink" Target="https://mon.gov.ua/storage/app/uploads/public/602/fd3/0bc/602fd30bccb01131290234.pdf" TargetMode="External"/><Relationship Id="rId11" Type="http://schemas.openxmlformats.org/officeDocument/2006/relationships/hyperlink" Target="https://mon.gov.ua/storage/app/uploads/public/602/fd3/0bc/602fd30bccb01131290234.pdf" TargetMode="External"/><Relationship Id="rId12" Type="http://schemas.openxmlformats.org/officeDocument/2006/relationships/hyperlink" Target="https://mon.gov.ua/ua/npa/pro-nadannya-grifa-rekomendovano-ministerstvom-osviti-i-nauki-ukrayini-modelnim-navchalnim-programam-dlya-zakladiv-zagalnoyi-serednoyi-osviti" TargetMode="External"/><Relationship Id="rId13" Type="http://schemas.openxmlformats.org/officeDocument/2006/relationships/hyperlink" Target="https://mon.gov.ua/ua/osvita/zagalna-serednya-osvita/nova-ukrayinska-shkola/derzhavnij-standart-bazovoyi-serednoyi-osviti" TargetMode="External"/><Relationship Id="rId14" Type="http://schemas.openxmlformats.org/officeDocument/2006/relationships/hyperlink" Target="https://mon.gov.ua/ua/osvita/zagalna-serednya-osvita/navchalni-programi/modelni-navchalni-programi-dlya-5-9-klasiv-novoyi-ukrayinskoyi-shkoli-zaprovadzhuyutsya-poetapno-z-2022-roku" TargetMode="External"/><Relationship Id="rId15" Type="http://schemas.openxmlformats.org/officeDocument/2006/relationships/hyperlink" Target="https://imzo.gov.ua/prezentatsii-model-nykh-navchal-nykh-prohram-dlia-5-6-klasiv-zakladiv-zahal-noi-seredn-oi-osvity/" TargetMode="External"/><Relationship Id="rId16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765000" y="1301400"/>
            <a:ext cx="10039680" cy="420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89000"/>
              </a:lnSpc>
            </a:pPr>
            <a:r>
              <a:rPr b="1" lang="en-US" sz="3200" spc="-1" strike="noStrike" u="sng" cap="all">
                <a:solidFill>
                  <a:srgbClr val="77a2bb"/>
                </a:solidFill>
                <a:uFillTx/>
                <a:latin typeface="Arial Black"/>
                <a:hlinkClick r:id="rId1"/>
              </a:rPr>
              <a:t>Додаток</a:t>
            </a:r>
            <a:br/>
            <a:r>
              <a:rPr b="1" lang="en-US" sz="3200" spc="-1" strike="noStrike" cap="all">
                <a:solidFill>
                  <a:srgbClr val="0070c0"/>
                </a:solidFill>
                <a:latin typeface="Arial Black"/>
              </a:rPr>
              <a:t>	</a:t>
            </a:r>
            <a:r>
              <a:rPr b="1" lang="en-US" sz="3200" spc="-1" strike="noStrike" cap="all">
                <a:solidFill>
                  <a:srgbClr val="0070c0"/>
                </a:solidFill>
                <a:latin typeface="Arial Black"/>
              </a:rPr>
              <a:t>	</a:t>
            </a:r>
            <a:r>
              <a:rPr b="1" lang="en-US" sz="3200" spc="-1" strike="noStrike" u="sng" cap="all">
                <a:solidFill>
                  <a:srgbClr val="77a2bb"/>
                </a:solidFill>
                <a:uFillTx/>
                <a:latin typeface="Arial Black"/>
                <a:hlinkClick r:id="rId2"/>
              </a:rPr>
              <a:t>до листа Міністерства</a:t>
            </a:r>
            <a:br/>
            <a:r>
              <a:rPr b="1" lang="en-US" sz="3200" spc="-1" strike="noStrike" cap="all">
                <a:solidFill>
                  <a:srgbClr val="0070c0"/>
                </a:solidFill>
                <a:latin typeface="Arial Black"/>
              </a:rPr>
              <a:t>                  </a:t>
            </a:r>
            <a:r>
              <a:rPr b="1" lang="en-US" sz="3200" spc="-1" strike="noStrike" u="sng" cap="all">
                <a:solidFill>
                  <a:srgbClr val="77a2bb"/>
                </a:solidFill>
                <a:uFillTx/>
                <a:latin typeface="Arial Black"/>
                <a:hlinkClick r:id="rId3"/>
              </a:rPr>
              <a:t>освіти і науки України</a:t>
            </a:r>
            <a:br/>
            <a:r>
              <a:rPr b="1" lang="en-US" sz="3200" spc="-1" strike="noStrike" cap="all">
                <a:solidFill>
                  <a:srgbClr val="0070c0"/>
                </a:solidFill>
                <a:latin typeface="Arial Black"/>
              </a:rPr>
              <a:t>                 </a:t>
            </a:r>
            <a:r>
              <a:rPr b="1" lang="en-US" sz="3200" spc="-1" strike="noStrike" u="sng" cap="all">
                <a:solidFill>
                  <a:srgbClr val="77a2bb"/>
                </a:solidFill>
                <a:uFillTx/>
                <a:latin typeface="Arial Black"/>
                <a:hlinkClick r:id="rId4"/>
              </a:rPr>
              <a:t>від 22.09.2021 № 1/9-482</a:t>
            </a:r>
            <a:br/>
            <a:r>
              <a:rPr b="1" lang="en-US" sz="3200" spc="-1" strike="noStrike" cap="all">
                <a:solidFill>
                  <a:srgbClr val="191b0e"/>
                </a:solidFill>
                <a:latin typeface="Arial Black"/>
              </a:rPr>
              <a:t> </a:t>
            </a:r>
            <a:br/>
            <a:r>
              <a:rPr b="1" lang="en-US" sz="3200" spc="-1" strike="noStrike" cap="all">
                <a:solidFill>
                  <a:srgbClr val="000099"/>
                </a:solidFill>
                <a:latin typeface="Arial Black"/>
              </a:rPr>
              <a:t>ІНСТРУКТИВНО-МЕТОДИЧНІ РЕКОМЕНДАЦІЇ</a:t>
            </a:r>
            <a:br/>
            <a:r>
              <a:rPr b="1" lang="en-US" sz="3200" spc="-1" strike="noStrike" cap="all">
                <a:solidFill>
                  <a:srgbClr val="000099"/>
                </a:solidFill>
                <a:latin typeface="Arial Black"/>
              </a:rPr>
              <a:t>щодо викладання навчальних предметів у закладах загальної середньої освіти у 2021/2022 навчальному році</a:t>
            </a:r>
            <a:endParaRPr b="0" lang="en-US" sz="32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765000" y="4216320"/>
            <a:ext cx="9612720" cy="1143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076760" y="248400"/>
            <a:ext cx="11045160" cy="67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Оцінка за контрольний твір із зарубіжної літератури є середнім арифметичним за зміст і грамотність, яку виставляють у колонці з датою написання роботи, надпис у журнальній колонці «Твір» не роблять.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964800" y="1224720"/>
            <a:ext cx="11022840" cy="23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Оцінку за читання напам’ять творів із зарубіжної літератури виставляють у колонку без дати з надписом </a:t>
            </a: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«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Напам’ять».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Навчальна та методична література з зарубіжної літератури, рекомендована МОН, зазначена в Переліку навчальних програм, підручників та навчально-методичних посібників, рекомендованих Міністерством освіти і науки, що розміщений на офіційному сайті ДНУ «Інститут модернізації змісту освіти» (</a:t>
            </a:r>
            <a:r>
              <a:rPr b="0" lang="uk-UA" sz="1800" spc="-1" strike="noStrike" u="sng">
                <a:solidFill>
                  <a:srgbClr val="77a2bb"/>
                </a:solidFill>
                <a:uFillTx/>
                <a:latin typeface="Times New Roman"/>
                <a:ea typeface="Times New Roman"/>
                <a:hlinkClick r:id="rId1"/>
              </a:rPr>
              <a:t>https://imzo.gov.ua/pidruchniki/pereliki/</a:t>
            </a: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1185480" y="3835440"/>
            <a:ext cx="1040760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uk-UA" sz="1800" spc="-1" strike="noStrike" u="sng">
                <a:solidFill>
                  <a:srgbClr val="77a2bb"/>
                </a:solidFill>
                <a:uFillTx/>
                <a:latin typeface="Franklin Gothic Book"/>
                <a:hlinkClick r:id="rId2"/>
              </a:rPr>
              <a:t>https://</a:t>
            </a:r>
            <a:r>
              <a:rPr b="0" lang="uk-UA" sz="1800" spc="-1" strike="noStrike" u="sng">
                <a:solidFill>
                  <a:srgbClr val="77a2bb"/>
                </a:solidFill>
                <a:uFillTx/>
                <a:latin typeface="Franklin Gothic Book"/>
                <a:hlinkClick r:id="rId3"/>
              </a:rPr>
              <a:t>znayshov.com/News/Details/metodychni_rekomendatsii_do_novoho_2021-2022_navchalnoho_roku_vid_odeskoi_akademii_neperervnoi_osvity</a:t>
            </a:r>
            <a:r>
              <a:rPr b="0" lang="uk-UA" sz="1800" spc="-1" strike="noStrike">
                <a:solidFill>
                  <a:srgbClr val="002060"/>
                </a:solidFill>
                <a:latin typeface="Franklin Gothic Book"/>
              </a:rPr>
              <a:t> 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 u="sng">
                <a:solidFill>
                  <a:srgbClr val="77a2bb"/>
                </a:solidFill>
                <a:uFillTx/>
                <a:latin typeface="Franklin Gothic Book"/>
                <a:hlinkClick r:id="rId4"/>
              </a:rPr>
              <a:t>https://www.schoollife.org.ua/metodychni-rekomendatsiyi-pro-navchannya-movamy-korinnyh-narodiv-natsionalnyh-menshyn-u-klasah-zakladiv-zagalnoyi-serednoyi-osvity-ta-osoblyvosti-vyvchennya-mov-i-literatur-korinnyh-narodiv-natsionaln</a:t>
            </a:r>
            <a:r>
              <a:rPr b="0" lang="uk-UA" sz="1800" spc="-1" strike="noStrike" u="sng">
                <a:solidFill>
                  <a:srgbClr val="77a2bb"/>
                </a:solidFill>
                <a:uFillTx/>
                <a:latin typeface="Franklin Gothic Book"/>
                <a:hlinkClick r:id="rId5"/>
              </a:rPr>
              <a:t>/</a:t>
            </a:r>
            <a:r>
              <a:rPr b="0" lang="uk-UA" sz="1800" spc="-1" strike="noStrike">
                <a:solidFill>
                  <a:srgbClr val="002060"/>
                </a:solidFill>
                <a:latin typeface="Franklin Gothic Book"/>
              </a:rPr>
              <a:t> 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 u="sng">
                <a:solidFill>
                  <a:srgbClr val="77a2bb"/>
                </a:solidFill>
                <a:uFillTx/>
                <a:latin typeface="Franklin Gothic Book"/>
                <a:hlinkClick r:id="rId6"/>
              </a:rPr>
              <a:t>https://www.schoollife.org.ua/metodychni-rekomendatsiyi-pro-vykladannya-zarubizhnoyi-literatury-u-2021-2022-navchalnomu-rotsi</a:t>
            </a:r>
            <a:r>
              <a:rPr b="0" lang="uk-UA" sz="1800" spc="-1" strike="noStrike" u="sng">
                <a:solidFill>
                  <a:srgbClr val="77a2bb"/>
                </a:solidFill>
                <a:uFillTx/>
                <a:latin typeface="Franklin Gothic Book"/>
                <a:hlinkClick r:id="rId7"/>
              </a:rPr>
              <a:t>/</a:t>
            </a:r>
            <a:r>
              <a:rPr b="0" lang="uk-UA" sz="1800" spc="-1" strike="noStrike">
                <a:solidFill>
                  <a:srgbClr val="002060"/>
                </a:solidFill>
                <a:latin typeface="Franklin Gothic Book"/>
              </a:rPr>
              <a:t> </a:t>
            </a:r>
            <a:endParaRPr b="0" lang="uk-UA" sz="1800" spc="-1" strike="noStrike"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0" y="164520"/>
            <a:ext cx="12029400" cy="678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br/>
            <a:r>
              <a:rPr b="0" lang="uk-UA" sz="3600" spc="-1" strike="noStrike">
                <a:solidFill>
                  <a:srgbClr val="f47512"/>
                </a:solidFill>
                <a:latin typeface="Franklin Gothic Book"/>
              </a:rPr>
              <a:t>  </a:t>
            </a: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1"/>
              </a:rPr>
              <a:t>Додаток</a:t>
            </a: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2"/>
              </a:rPr>
              <a:t>                       </a:t>
            </a:r>
            <a:endParaRPr b="0" lang="uk-UA" sz="3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3"/>
              </a:rPr>
              <a:t>до листа </a:t>
            </a: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4"/>
              </a:rPr>
              <a:t>Міністерства</a:t>
            </a: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5"/>
              </a:rPr>
              <a:t> </a:t>
            </a: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6"/>
              </a:rPr>
              <a:t>освіти</a:t>
            </a: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7"/>
              </a:rPr>
              <a:t> і</a:t>
            </a:r>
            <a:br/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8"/>
              </a:rPr>
              <a:t>науки </a:t>
            </a: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9"/>
              </a:rPr>
              <a:t>України</a:t>
            </a:r>
            <a:br/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10"/>
              </a:rPr>
              <a:t>від</a:t>
            </a:r>
            <a:r>
              <a:rPr b="0" lang="uk-UA" sz="3600" spc="-1" strike="noStrike" u="sng">
                <a:solidFill>
                  <a:srgbClr val="77a2bb"/>
                </a:solidFill>
                <a:uFillTx/>
                <a:latin typeface="Arial Black"/>
                <a:hlinkClick r:id="rId11"/>
              </a:rPr>
              <a:t> 11.08.2020 № 1/9-430</a:t>
            </a:r>
            <a:endParaRPr b="0" lang="uk-UA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uk-UA" sz="3600" spc="-1" strike="noStrike">
                <a:solidFill>
                  <a:srgbClr val="000099"/>
                </a:solidFill>
                <a:latin typeface="Arial Black"/>
              </a:rPr>
              <a:t>Методичні рекомендації про навчання мовами корінних народів, національних меншин у класах закладів загальної середньої освіти та особливості вивчення мов і літератур корінних народів, національних меншин у 2020/2021 навчальному році</a:t>
            </a:r>
            <a:endParaRPr b="0" lang="uk-UA" sz="3600" spc="-1" strike="noStrike"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371600" y="2286000"/>
            <a:ext cx="9612720" cy="2852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en-US" sz="1800" spc="-1" strike="noStrike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830520" y="5427720"/>
            <a:ext cx="10452240" cy="43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endParaRPr b="0" lang="en-US" sz="2000" spc="-1" strike="noStrike">
              <a:solidFill>
                <a:srgbClr val="efede3"/>
              </a:solidFill>
              <a:latin typeface="Franklin Gothic Book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754920" y="184680"/>
            <a:ext cx="11307960" cy="67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Державний стандарт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базової і повної загальної середньої освіти, затвердженого постановою Кабінету Міністрів України від 23.11.2011 № 1392.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671040" y="813600"/>
            <a:ext cx="11123280" cy="9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Забезпечувати здійснення контролю за досягненням учнями результатів навчання, визначених відповідними Державними стандартами, згідно з частиною четвертою статті 38 Закону України «Про повну загальну середню освіту», зобов’язаний керівник закладу освіти.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771840" y="1820520"/>
            <a:ext cx="11165400" cy="237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Основним документом, що забезпечує досягнення учнями визначених відповідними Державними стандартами результатів навчання, є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освітня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програма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закладу загальної середньої освіти, що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містить навчальний план і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перелік навчальних програм.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Навчальним планом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визначається загальний обсяг навчального навантаження,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навчальними програмами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предметів/інтегрованих курсів – очікувані результати навчання здобувачів освіти.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Підручник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– це один з педагогічних засобів (з-поміж багатьох інших), що допомагає розв’язувати освітні завдання, визначені освітньою програмою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b="0" lang="uk-UA" sz="1800" spc="-1" strike="noStrike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847440" y="4244760"/>
            <a:ext cx="11344320" cy="192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Календарно-тематичне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та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поурочне планування 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здійснюється вчителем  у довільній формі.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Для організації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дистанційного навчання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в цей період пропонуємо скористатися методичними рекомендаціями, поданими у листах МОН від 23.03.2020 № 1/9-173; від 16.04.2020 № 1/9-213; методичними рекомендаціями «Організація дистанційного навчання в школі» (авт.: А. Лотоцька, О. Пасічник), розробленими за підтримки МОН 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"/>
              </a:rPr>
              <a:t>(https://cutt.ly/MynTayc)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uk-UA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073880" y="176040"/>
            <a:ext cx="10829880" cy="614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1" i="1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Оцінювання результатів навчання учнів 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у закладах загальної середньої</a:t>
            </a:r>
            <a:r>
              <a:rPr b="1" i="1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освіти урегульовано такими документами:</a:t>
            </a:r>
            <a:endParaRPr b="0" lang="uk-UA" sz="2400" spc="-1" strike="noStrike">
              <a:latin typeface="Arial"/>
            </a:endParaRPr>
          </a:p>
          <a:p>
            <a:pPr marL="343080" indent="-342720">
              <a:lnSpc>
                <a:spcPct val="107000"/>
              </a:lnSpc>
              <a:buClr>
                <a:srgbClr val="000000"/>
              </a:buClr>
              <a:buFont typeface="Symbol"/>
              <a:buChar char=""/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Закон України «Про повну загальну середню освіту» (стаття 17);</a:t>
            </a:r>
            <a:endParaRPr b="0" lang="uk-UA" sz="2400" spc="-1" strike="noStrike">
              <a:latin typeface="Arial"/>
            </a:endParaRPr>
          </a:p>
          <a:p>
            <a:pPr marL="343080" indent="-342720">
              <a:lnSpc>
                <a:spcPct val="107000"/>
              </a:lnSpc>
              <a:buClr>
                <a:srgbClr val="000000"/>
              </a:buClr>
              <a:buFont typeface="Symbol"/>
              <a:buChar char=""/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Порядок переведення учнів (вихованців) закладу загальної середньої освіти до наступного класу, затверджений наказом Міністерства освіти і науки України 14.07.2015 № 762 (у редакції наказів Міністерства освіти і науки України № 621 від 08.05.2019, № 268 від 01.03.2021), зареєстрований в Міністерстві юстиції України 30.07.2015 за № 924/27369;</a:t>
            </a:r>
            <a:endParaRPr b="0" lang="uk-UA" sz="2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uk-UA" sz="24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"/>
              </a:rPr>
              <a:t>Орієнтовні </a:t>
            </a:r>
            <a:r>
              <a:rPr b="0" lang="uk-UA" sz="24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2"/>
              </a:rPr>
              <a:t>вимоги оцінювання навчальних досягнень учнів із базових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lang="uk-UA" sz="24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3"/>
              </a:rPr>
              <a:t>дисциплін у системі загальної середньої освіти, 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затверджені наказом Міністерства освіти і науки України від 21.08.2013 № 1222 (чинні для </a:t>
            </a:r>
            <a:r>
              <a:rPr b="0" i="1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5 – 11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i="1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класів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);</a:t>
            </a:r>
            <a:endParaRPr b="0" lang="uk-UA" sz="2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Інструкція з ведення класного журналу </a:t>
            </a:r>
            <a:r>
              <a:rPr b="0" i="1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5 – 11</a:t>
            </a: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(12) класів загальноосвітніх навчальних закладів, затверджена наказом Міністерства освіти і науки України від 03.06.2008 № 496.</a:t>
            </a:r>
            <a:endParaRPr b="0" lang="uk-UA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2400" spc="-1" strike="noStrike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b="0" lang="uk-UA" sz="2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973080" y="187560"/>
            <a:ext cx="10821600" cy="66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uk-UA" sz="1800" spc="-1" strike="noStrike">
                <a:solidFill>
                  <a:srgbClr val="000000"/>
                </a:solidFill>
                <a:latin typeface="Times New Roman"/>
              </a:rPr>
              <a:t>Підсумкове оцінювання у 5 – 11 класах.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Під час виставлення </a:t>
            </a:r>
            <a:r>
              <a:rPr b="1" i="1" lang="uk-UA" sz="1800" spc="-1" strike="noStrike">
                <a:solidFill>
                  <a:srgbClr val="000000"/>
                </a:solidFill>
                <a:latin typeface="Times New Roman"/>
              </a:rPr>
              <a:t>тематичної оцінки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 враховуються всі види навчальної діяльності, що підлягали оцінюванню протягом вивчення теми. При цьому проведення окремої тематичної атестації при здійсненні відповідного оцінювання не передбачається.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uk-UA" sz="1800" spc="-1" strike="noStrike">
                <a:solidFill>
                  <a:srgbClr val="000000"/>
                </a:solidFill>
                <a:latin typeface="Times New Roman"/>
              </a:rPr>
              <a:t>Семестрове оцінювання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здійснюється на підставі тематичних оцінок. При</a:t>
            </a:r>
            <a:r>
              <a:rPr b="1" i="1" lang="uk-UA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цьому мають враховуватися динаміка особистих навчальних досягнень учня (учениці) з предмета протягом семестру, важливість теми, тривалість її вивчення, складність змісту тощо.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uk-UA" sz="1800" spc="-1" strike="noStrike">
                <a:solidFill>
                  <a:srgbClr val="000000"/>
                </a:solidFill>
                <a:latin typeface="Times New Roman"/>
              </a:rPr>
              <a:t>Річне оцінювання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здійснюється на підставі семестрових або скоригованих</a:t>
            </a:r>
            <a:r>
              <a:rPr b="1" i="1" lang="uk-UA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семестрових оцінок. Річна оцінка не обов’язково є середнім арифметичним від оцінок за І та ІІ семестри. Під час виставлення річної оцінки мають враховуватися: динаміка особистих навчальних досягнень учня (учениці) з предмета протягом року; важливість тем, які вивчались у І та ІІ семестрах, тривалість їх вивчення та складність змісту; рівень узагальнення й уміння застосовувати набуті протягом навчального року знання тощо.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Наголошуємо, що відповідно до чинних нормативних актів і семестрова, і річна оцінки можуть підлягати коригуванню.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Коригування семестрової оцінки проводиться згідно з пунктом 3.2 Інструкції з ведення класного журналу 5 – 11(12) класів загальноосвітніх навчальних закладів, затвердженої наказом Міністерства освіти і науки України від 03.06.2008 № 496.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</a:rPr>
              <a:t>Коригування річної оцінки проводиться згідно з пунктами 9 – 10 Порядку переведення учнів (вихованців) закладу загальної середньої освіти до наступного класу, затвердженого наказом Міністерства освіти і науки України 14.07. 2015 № 762 (із змінами), зареєстрованого в Міністерстві юстиції України 30 липня 2015 р. за № 924/27369.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uk-UA" sz="18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uk-UA" sz="1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006560" y="109080"/>
            <a:ext cx="10913760" cy="530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Зауважуємо, що для запобігання перевантаження учнів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час проведення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контрольних робіт визначається загальношкільним графіком,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складеним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заступником директора навчального закладу за погодженням із вчителями. Впродовж одного робочого дня учні можуть виконувати письмову (тематичну/контрольну) роботу тільки з однієї дисципліни, а протягом тижня – не більше ніж з трьох. Під час планування письмових контрольних робіт у кожному класі необхідно передбачити їх рівномірний розподіл протягом усього семестру, не допускаючи накопичення письмових контрольних робіт наприкінці семестру, навчального року.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Перелік навчальної літератури та навчальних програм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, що мають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грифи «Рекомендовано Міністерством освіти і науки України», «Схвалено для використання в освітньому процесі» або висновок «Схвалено для використання в загальноосвітніх навчальних закладах» (далі – Перелік), постійно оновлюється і доступний на офіційному вебсайті ДНУ «Інститут модернізації змісту освіти</a:t>
            </a:r>
            <a:r>
              <a:rPr b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»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(режим доступу: 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"/>
              </a:rPr>
              <a:t>https://imzo.gov.ua/pidruchniki/pereliki/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).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Інформуємо, що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Державний стандарт базової середньої освіти,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затверджений постановою Кабінету Міністрів України від 30 вересня 2020 р. № 898, буде застосовуватися у закладах загальної середньої освіти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з 01 вересня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i="1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2022 року для учнів 5 класу.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uk-UA" sz="20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63560" y="520200"/>
            <a:ext cx="11022840" cy="563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Міністерством з метою забезпечення впровадження нового державного стандарту базової середньої освіти: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затверджено Типову освітню програму для 5 – 9 класів закладів загальної середньої освіти (наказ МОН від 19.02.2021 № 235), яка буде впроваджуватися поетапно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з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2022/2023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навчального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року (режим доступу: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"/>
              </a:rPr>
              <a:t>https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2"/>
              </a:rPr>
              <a:t>://mon.gov.ua/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3"/>
              </a:rPr>
              <a:t>storage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4"/>
              </a:rPr>
              <a:t>/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5"/>
              </a:rPr>
              <a:t>app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6"/>
              </a:rPr>
              <a:t>/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7"/>
              </a:rPr>
              <a:t>uploads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8"/>
              </a:rPr>
              <a:t>/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9"/>
              </a:rPr>
              <a:t>public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0"/>
              </a:rPr>
              <a:t>/602/fd3/0bc/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1"/>
              </a:rPr>
              <a:t>602fd30bccb01131290234.pdf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); надано гриф «Рекомендовано Міністерством освіти і науки України» 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2"/>
              </a:rPr>
              <a:t>(наказ МОН від 12.07.2021 № 795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із змінами) модельним навчальним програмам для базової середньої освіти, у змісті яких реалізуються концептуальні засади нового 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3"/>
              </a:rPr>
              <a:t>Державного стандарту базової середньої освіти.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З текстами  модельних  навчальних  програм  можна  ознайомитись  за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покликанням: 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4"/>
              </a:rPr>
              <a:t>https://mon.gov.ua/ua/osvita/zagalna-serednya-osvita/navchalni-programi/modelni-navchalni-programi-dlya-5-9-klasiv-novoyi-ukrayinskoyi-shkoli-zaprovadzhuyutsya-poetapno-z-2022-roku 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 сайті Інституту модернізації змісту освіти розміщено авторські презентації модельних навчальних програм для 5 – 6 класів закладів загальної середньої освіти (режим доступу: </a:t>
            </a:r>
            <a:r>
              <a:rPr b="0" lang="uk-UA" sz="2000" spc="-1" strike="noStrike" u="sng">
                <a:solidFill>
                  <a:srgbClr val="77a2bb"/>
                </a:solidFill>
                <a:uFillTx/>
                <a:latin typeface="Times New Roman"/>
                <a:ea typeface="Calibri"/>
                <a:hlinkClick r:id="rId15"/>
              </a:rPr>
              <a:t>https://imzo.gov.ua/prezentatsii-model-nykh-navchal-nykh-prohram-dlia-5-6-klasiv-zakladiv-zahal-noi-seredn-oi-osvity/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Calibri"/>
              </a:rPr>
              <a:t>).</a:t>
            </a:r>
            <a:endParaRPr b="0" lang="uk-UA" sz="20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015200" y="243360"/>
            <a:ext cx="10938960" cy="642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76320">
              <a:lnSpc>
                <a:spcPct val="107000"/>
              </a:lnSpc>
            </a:pPr>
            <a:r>
              <a:rPr b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Методичні рекомендації про викладання зарубіжної літератури  у 2021/2022 навчальному році</a:t>
            </a:r>
            <a:endParaRPr b="0" lang="uk-UA" sz="1800" spc="-1" strike="noStrike">
              <a:latin typeface="Arial"/>
            </a:endParaRPr>
          </a:p>
          <a:p>
            <a:pPr>
              <a:lnSpc>
                <a:spcPts val="26"/>
              </a:lnSpc>
            </a:pPr>
            <a:r>
              <a:rPr b="0" lang="uk-UA" sz="1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b="0" lang="uk-UA" sz="1100" spc="-1" strike="noStrike">
              <a:latin typeface="Arial"/>
            </a:endParaRPr>
          </a:p>
          <a:p>
            <a:pPr marL="437040">
              <a:lnSpc>
                <a:spcPct val="107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 2021/2022 навчальному році вивчення зарубіжної літератури здійснюватиметься:</a:t>
            </a:r>
            <a:endParaRPr b="0" lang="uk-UA" sz="1800" spc="-1" strike="noStrike">
              <a:latin typeface="Arial"/>
            </a:endParaRPr>
          </a:p>
          <a:p>
            <a:pPr marL="343080" indent="-342720">
              <a:lnSpc>
                <a:spcPct val="107000"/>
              </a:lnSpc>
              <a:buClr>
                <a:srgbClr val="000000"/>
              </a:buClr>
              <a:buFont typeface="Symbol"/>
              <a:buChar char=""/>
            </a:pP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 – 9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класах за навчальною програмою зі змінами, затвердженими наказом</a:t>
            </a: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МОН від 07.06.2017 № 804;</a:t>
            </a:r>
            <a:endParaRPr b="0" lang="uk-UA" sz="1800" spc="-1" strike="noStrike">
              <a:latin typeface="Arial"/>
            </a:endParaRPr>
          </a:p>
          <a:p>
            <a:pPr marL="343080" indent="-342720">
              <a:lnSpc>
                <a:spcPct val="107000"/>
              </a:lnSpc>
              <a:buClr>
                <a:srgbClr val="000000"/>
              </a:buClr>
              <a:buFont typeface="Symbol"/>
              <a:buChar char=""/>
            </a:pP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10 – 11 класах –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 навчальними програмами (рівень стандарту та</a:t>
            </a: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uk-UA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профільний рівень), що затверджені наказом МОН від 23.10.2017 № 1407.</a:t>
            </a:r>
            <a:endParaRPr b="0" lang="uk-UA" sz="1800" spc="-1" strike="noStrike">
              <a:latin typeface="Arial"/>
            </a:endParaRPr>
          </a:p>
          <a:p>
            <a:pPr marL="343080" indent="-342720">
              <a:lnSpc>
                <a:spcPct val="107000"/>
              </a:lnSpc>
              <a:buClr>
                <a:srgbClr val="000000"/>
              </a:buClr>
              <a:buFont typeface="Symbol"/>
              <a:buChar char=""/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Звертаємо увагу, що основою для календарно-тематичного планування уроків зарубіжної літератури є чинні навчальні програми. Учитель має право самостійно розподіляти години на текстуальне вивчення творів, розвиток мовлення, позакласне читання, ураховуючи визначену кількість годин на опрацювання конкретного розділу. Він має змогу вільно і творчо підійти до організації навчальної діяльності на уроках зарубіжної літератури з урахуванням конкретних умов викладання, читацьких інтересів учнів.</a:t>
            </a:r>
            <a:endParaRPr b="0" lang="uk-UA" sz="2000" spc="-1" strike="noStrike">
              <a:latin typeface="Arial"/>
            </a:endParaRPr>
          </a:p>
          <a:p>
            <a:pPr marL="343080" indent="-342720">
              <a:lnSpc>
                <a:spcPct val="107000"/>
              </a:lnSpc>
              <a:buClr>
                <a:srgbClr val="000000"/>
              </a:buClr>
              <a:buFont typeface="Symbol"/>
              <a:buChar char=""/>
            </a:pP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Викладання зарубіжної літератури в закладах загальної середньої освіти здійснюють </a:t>
            </a:r>
            <a:r>
              <a:rPr b="0" i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українською мовою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 Твори зарубіжних письменників у курсі зарубіжної літератури вивчають в </a:t>
            </a:r>
            <a:r>
              <a:rPr b="0" i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українських перекладах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 Для зіставлення можливе залучення перекладів, переспівів іншими мовами, якими володіють учні (англійською, німецькою, французькою та ін.). За наявності необхідних умов бажаним є розгляд художніх текстів (у фрагментах або цілісно) мовами оригіналів. У такому разі предмет «Зарубіжна література» виконує додаткову функцію </a:t>
            </a:r>
            <a:r>
              <a:rPr b="0" i="1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вдосконалення володіння учнями іноземними та іншими мовами</a:t>
            </a:r>
            <a:r>
              <a:rPr b="0" lang="uk-UA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b="0" lang="uk-UA" sz="2000" spc="-1" strike="noStrike">
              <a:latin typeface="Arial"/>
            </a:endParaRPr>
          </a:p>
          <a:p>
            <a:pPr>
              <a:lnSpc>
                <a:spcPct val="107000"/>
              </a:lnSpc>
            </a:pPr>
            <a:endParaRPr b="0" lang="uk-UA" sz="20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Table 1"/>
          <p:cNvGraphicFramePr/>
          <p:nvPr/>
        </p:nvGraphicFramePr>
        <p:xfrm>
          <a:off x="2031840" y="719640"/>
          <a:ext cx="9116640" cy="2224800"/>
        </p:xfrm>
        <a:graphic>
          <a:graphicData uri="http://schemas.openxmlformats.org/drawingml/2006/table">
            <a:tbl>
              <a:tblPr/>
              <a:tblGrid>
                <a:gridCol w="2077200"/>
                <a:gridCol w="592560"/>
                <a:gridCol w="507960"/>
                <a:gridCol w="620280"/>
                <a:gridCol w="759600"/>
                <a:gridCol w="759600"/>
                <a:gridCol w="759600"/>
                <a:gridCol w="759600"/>
                <a:gridCol w="759600"/>
                <a:gridCol w="759600"/>
                <a:gridCol w="761040"/>
              </a:tblGrid>
              <a:tr h="3571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Класи 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c8d86"/>
                    </a:solidFill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5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c8d86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6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c8d86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7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c8d86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8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c8d86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uk-UA" sz="1800" spc="-1" strike="noStrike">
                          <a:solidFill>
                            <a:srgbClr val="ffffff"/>
                          </a:solidFill>
                          <a:latin typeface="Franklin Gothic Book"/>
                        </a:rPr>
                        <a:t>9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8c8d86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Семестри 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ІІ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</a:tr>
              <a:tr h="887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Контрольні роботи у формі: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3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</a:tr>
              <a:tr h="6224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Контрольного класного твору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-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1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</a:tr>
              <a:tr h="14184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Виконання інших завдань (тестів, відповідей на запитання)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</a:tr>
              <a:tr h="887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Уроки розвитку мовлення (РМ – у+п)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adad9"/>
                    </a:solidFill>
                  </a:tcPr>
                </a:tc>
              </a:tr>
              <a:tr h="887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Уроки позакласного читання (ПЧ)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uk-UA" sz="1800" spc="-1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2</a:t>
                      </a:r>
                      <a:endParaRPr b="0" lang="uk-UA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  <p:sp>
        <p:nvSpPr>
          <p:cNvPr id="97" name="CustomShape 2"/>
          <p:cNvSpPr/>
          <p:nvPr/>
        </p:nvSpPr>
        <p:spPr>
          <a:xfrm>
            <a:off x="2125080" y="74880"/>
            <a:ext cx="8847360" cy="38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i="1" lang="uk-UA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Обов’язкова кількість видів контролю із зарубіжної літератури в 5–9 класах</a:t>
            </a:r>
            <a:endParaRPr b="0" lang="uk-UA" sz="18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Рисунок 3" descr=""/>
          <p:cNvPicPr/>
          <p:nvPr/>
        </p:nvPicPr>
        <p:blipFill>
          <a:blip r:embed="rId1"/>
          <a:stretch/>
        </p:blipFill>
        <p:spPr>
          <a:xfrm>
            <a:off x="882720" y="469800"/>
            <a:ext cx="5609160" cy="5397120"/>
          </a:xfrm>
          <a:prstGeom prst="rect">
            <a:avLst/>
          </a:prstGeom>
          <a:ln>
            <a:noFill/>
          </a:ln>
        </p:spPr>
      </p:pic>
      <p:sp>
        <p:nvSpPr>
          <p:cNvPr id="99" name="CustomShape 1"/>
          <p:cNvSpPr/>
          <p:nvPr/>
        </p:nvSpPr>
        <p:spPr>
          <a:xfrm>
            <a:off x="6870600" y="327240"/>
            <a:ext cx="5024520" cy="47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Franklin Gothic Book"/>
              </a:rPr>
              <a:t>Під час оцінювання зошита із зарубіжної літератури слід ураховувати наявність різних видів робіт; грамотність (якість виконання робіт); охайність; уміння правильно оформлювати роботи (дотримання вимог до оформлення орфографічного режиму).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Franklin Gothic Book"/>
              </a:rPr>
              <a:t>Оцінку за ведення зошита із зарубіжної літератури виставляють у кожному класі окремою колонкою в журналі раз на місяць і враховують як поточну до найближчої тематичної.</a:t>
            </a:r>
            <a:endParaRPr b="0" lang="uk-UA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uk-UA" sz="1800" spc="-1" strike="noStrike">
                <a:solidFill>
                  <a:srgbClr val="000000"/>
                </a:solidFill>
                <a:latin typeface="Franklin Gothic Book"/>
              </a:rPr>
              <a:t>У разі відсутності учня на уроках протягом місяця рекомендуємо в колонці за ведення зошита зазначати н/о (нема оцінки).</a:t>
            </a:r>
            <a:endParaRPr b="0" lang="uk-UA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142</TotalTime>
  <Application>LibreOffice/6.0.7.3$Linux_X86_64 LibreOffice_project/00m0$Build-3</Application>
  <Words>1118</Words>
  <Paragraphs>124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2021-10-26T16:44:59Z</dcterms:created>
  <dc:creator>Тетяна Тулунжи</dc:creator>
  <dc:description/>
  <dc:language>uk-UA</dc:language>
  <cp:lastModifiedBy>Admin</cp:lastModifiedBy>
  <dcterms:modified xsi:type="dcterms:W3CDTF">2021-10-27T10:38:35Z</dcterms:modified>
  <cp:revision>9</cp:revision>
  <dc:subject/>
  <dc:title>Додаток   до листа Міністерства                   освіти і науки України                  від 22.09.2021 № 1/9-482   ІНСТРУКТИВНО-МЕТОДИЧНІ РЕКОМЕНДАЦІЇ щодо викладання навчальних предметів у закладах загальної середньої освіти у 2021/2022 навчальному році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</vt:i4>
  </property>
</Properties>
</file>